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4"/>
  </p:notesMasterIdLst>
  <p:handoutMasterIdLst>
    <p:handoutMasterId r:id="rId45"/>
  </p:handoutMasterIdLst>
  <p:sldIdLst>
    <p:sldId id="256" r:id="rId2"/>
    <p:sldId id="298" r:id="rId3"/>
    <p:sldId id="327" r:id="rId4"/>
    <p:sldId id="330" r:id="rId5"/>
    <p:sldId id="300" r:id="rId6"/>
    <p:sldId id="301" r:id="rId7"/>
    <p:sldId id="305" r:id="rId8"/>
    <p:sldId id="299" r:id="rId9"/>
    <p:sldId id="302" r:id="rId10"/>
    <p:sldId id="303" r:id="rId11"/>
    <p:sldId id="331" r:id="rId12"/>
    <p:sldId id="332" r:id="rId13"/>
    <p:sldId id="333" r:id="rId14"/>
    <p:sldId id="279" r:id="rId15"/>
    <p:sldId id="282" r:id="rId16"/>
    <p:sldId id="281" r:id="rId17"/>
    <p:sldId id="308" r:id="rId18"/>
    <p:sldId id="316" r:id="rId19"/>
    <p:sldId id="307" r:id="rId20"/>
    <p:sldId id="310" r:id="rId21"/>
    <p:sldId id="311" r:id="rId22"/>
    <p:sldId id="312" r:id="rId23"/>
    <p:sldId id="334" r:id="rId24"/>
    <p:sldId id="314" r:id="rId25"/>
    <p:sldId id="315" r:id="rId26"/>
    <p:sldId id="328" r:id="rId27"/>
    <p:sldId id="313" r:id="rId28"/>
    <p:sldId id="285" r:id="rId29"/>
    <p:sldId id="321" r:id="rId30"/>
    <p:sldId id="318" r:id="rId31"/>
    <p:sldId id="319" r:id="rId32"/>
    <p:sldId id="320" r:id="rId33"/>
    <p:sldId id="322" r:id="rId34"/>
    <p:sldId id="325" r:id="rId35"/>
    <p:sldId id="335" r:id="rId36"/>
    <p:sldId id="336" r:id="rId37"/>
    <p:sldId id="337" r:id="rId38"/>
    <p:sldId id="338" r:id="rId39"/>
    <p:sldId id="323" r:id="rId40"/>
    <p:sldId id="324" r:id="rId41"/>
    <p:sldId id="326" r:id="rId42"/>
    <p:sldId id="32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33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777A5926-72CA-4D65-AD08-A1A091FFA8FB}" type="datetime1">
              <a:rPr lang="en-US"/>
              <a:pPr/>
              <a:t>2/21/2012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28545F71-7D2D-4DE2-AEE0-74EEEA760569}" type="slidenum">
              <a:rPr lang="en-US"/>
              <a:pPr/>
              <a:t>‹#›</a:t>
            </a:fld>
            <a:endParaRPr lang="en-US" dirty="0"/>
          </a:p>
        </p:txBody>
      </p:sp>
    </p:spTree>
    <p:extLst>
      <p:ext uri="{BB962C8B-B14F-4D97-AF65-F5344CB8AC3E}">
        <p14:creationId xmlns:p14="http://schemas.microsoft.com/office/powerpoint/2010/main" val="423288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8607CB8C-0F81-40C3-AFD7-B728EC5AC984}" type="datetime1">
              <a:rPr lang="en-US"/>
              <a:pPr/>
              <a:t>2/21/2012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D2320F5B-790E-4668-A158-FA75725B378C}" type="slidenum">
              <a:rPr lang="en-US"/>
              <a:pPr/>
              <a:t>‹#›</a:t>
            </a:fld>
            <a:endParaRPr lang="en-US" dirty="0"/>
          </a:p>
        </p:txBody>
      </p:sp>
    </p:spTree>
    <p:extLst>
      <p:ext uri="{BB962C8B-B14F-4D97-AF65-F5344CB8AC3E}">
        <p14:creationId xmlns:p14="http://schemas.microsoft.com/office/powerpoint/2010/main" val="2786734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30BA0D46-CB52-45AA-983D-BB8A523F959D}" type="slidenum">
              <a:rPr lang="en-US" sz="1200">
                <a:latin typeface="Calibri" pitchFamily="34" charset="0"/>
              </a:rPr>
              <a:pPr eaLnBrk="1" hangingPunct="1"/>
              <a:t>1</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20F5B-790E-4668-A158-FA75725B378C}" type="slidenum">
              <a:rPr lang="en-US" smtClean="0"/>
              <a:pPr/>
              <a:t>32</a:t>
            </a:fld>
            <a:endParaRPr lang="en-US" dirty="0"/>
          </a:p>
        </p:txBody>
      </p:sp>
    </p:spTree>
    <p:extLst>
      <p:ext uri="{BB962C8B-B14F-4D97-AF65-F5344CB8AC3E}">
        <p14:creationId xmlns:p14="http://schemas.microsoft.com/office/powerpoint/2010/main" val="261605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E0A698EE-1DBD-48EC-8918-C3250E6E64F9}" type="slidenum">
              <a:rPr lang="en-US" sz="1200">
                <a:solidFill>
                  <a:prstClr val="black"/>
                </a:solidFill>
                <a:latin typeface="Calibri" pitchFamily="34" charset="0"/>
              </a:rPr>
              <a:pPr eaLnBrk="1" hangingPunct="1"/>
              <a:t>34</a:t>
            </a:fld>
            <a:endParaRPr lang="en-US" sz="1200"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fld id="{5350DCA0-8830-4E94-8214-E5D7AB7C5BA1}" type="datetime1">
              <a:rPr lang="en-US"/>
              <a:pPr/>
              <a:t>2/21/2012</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7562F579-C810-40B0-ABB2-D476C3FC45E3}" type="slidenum">
              <a:rPr lang="en-US"/>
              <a:pPr/>
              <a:t>‹#›</a:t>
            </a:fld>
            <a:endParaRPr lang="en-US" dirty="0"/>
          </a:p>
        </p:txBody>
      </p:sp>
    </p:spTree>
    <p:extLst>
      <p:ext uri="{BB962C8B-B14F-4D97-AF65-F5344CB8AC3E}">
        <p14:creationId xmlns:p14="http://schemas.microsoft.com/office/powerpoint/2010/main" val="36642433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5CCFB42-6019-460C-A567-8DE79B6B0AF6}" type="datetime1">
              <a:rPr lang="en-US"/>
              <a:pPr/>
              <a:t>2/21/2012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361F17A4-6E74-48D9-86E1-CBA64264528B}" type="slidenum">
              <a:rPr lang="en-US"/>
              <a:pPr/>
              <a:t>‹#›</a:t>
            </a:fld>
            <a:endParaRPr lang="en-US" dirty="0"/>
          </a:p>
        </p:txBody>
      </p:sp>
    </p:spTree>
    <p:extLst>
      <p:ext uri="{BB962C8B-B14F-4D97-AF65-F5344CB8AC3E}">
        <p14:creationId xmlns:p14="http://schemas.microsoft.com/office/powerpoint/2010/main" val="361576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2B0FC49-ECA3-4A0A-8AB6-8C44B7E06075}" type="datetime1">
              <a:rPr lang="en-US"/>
              <a:pPr/>
              <a:t>2/21/2012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3AA32C70-BDA7-4492-8099-A40A04E7BCC1}" type="slidenum">
              <a:rPr lang="en-US"/>
              <a:pPr/>
              <a:t>‹#›</a:t>
            </a:fld>
            <a:endParaRPr lang="en-US" dirty="0"/>
          </a:p>
        </p:txBody>
      </p:sp>
    </p:spTree>
    <p:extLst>
      <p:ext uri="{BB962C8B-B14F-4D97-AF65-F5344CB8AC3E}">
        <p14:creationId xmlns:p14="http://schemas.microsoft.com/office/powerpoint/2010/main" val="237995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640E041-4DDD-46AF-8BEB-BBD22E3D652D}" type="datetime1">
              <a:rPr lang="en-US"/>
              <a:pPr/>
              <a:t>2/21/2012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D16C59A5-102B-45DF-86D9-A490FC718491}" type="slidenum">
              <a:rPr lang="en-US"/>
              <a:pPr/>
              <a:t>‹#›</a:t>
            </a:fld>
            <a:endParaRPr lang="en-US" dirty="0"/>
          </a:p>
        </p:txBody>
      </p:sp>
    </p:spTree>
    <p:extLst>
      <p:ext uri="{BB962C8B-B14F-4D97-AF65-F5344CB8AC3E}">
        <p14:creationId xmlns:p14="http://schemas.microsoft.com/office/powerpoint/2010/main" val="150423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6C978E1D-7CB5-485A-A17E-6E5238C3DFC0}" type="datetime1">
              <a:rPr lang="en-US"/>
              <a:pPr/>
              <a:t>2/21/2012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38D9924-59C3-441E-BA4B-D81E543ED7DF}" type="slidenum">
              <a:rPr lang="en-US"/>
              <a:pPr/>
              <a:t>‹#›</a:t>
            </a:fld>
            <a:endParaRPr lang="en-US" dirty="0"/>
          </a:p>
        </p:txBody>
      </p:sp>
    </p:spTree>
    <p:extLst>
      <p:ext uri="{BB962C8B-B14F-4D97-AF65-F5344CB8AC3E}">
        <p14:creationId xmlns:p14="http://schemas.microsoft.com/office/powerpoint/2010/main" val="9236589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7BC8C8EF-2AFF-4D88-8234-7B3C05DE3E5F}" type="datetime1">
              <a:rPr lang="en-US"/>
              <a:pPr/>
              <a:t>2/21/2012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88359647-DC76-435A-9D2A-8732DC4EBF37}" type="slidenum">
              <a:rPr lang="en-US"/>
              <a:pPr/>
              <a:t>‹#›</a:t>
            </a:fld>
            <a:endParaRPr lang="en-US" dirty="0"/>
          </a:p>
        </p:txBody>
      </p:sp>
    </p:spTree>
    <p:extLst>
      <p:ext uri="{BB962C8B-B14F-4D97-AF65-F5344CB8AC3E}">
        <p14:creationId xmlns:p14="http://schemas.microsoft.com/office/powerpoint/2010/main" val="41219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2E105D1F-37D5-4FCA-8AD5-4DE5235E4F1D}" type="datetime1">
              <a:rPr lang="en-US"/>
              <a:pPr/>
              <a:t>2/21/2012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fld id="{157E4A0E-2054-4C53-A69D-32121D304E58}" type="slidenum">
              <a:rPr lang="en-US"/>
              <a:pPr/>
              <a:t>‹#›</a:t>
            </a:fld>
            <a:endParaRPr lang="en-US" dirty="0"/>
          </a:p>
        </p:txBody>
      </p:sp>
    </p:spTree>
    <p:extLst>
      <p:ext uri="{BB962C8B-B14F-4D97-AF65-F5344CB8AC3E}">
        <p14:creationId xmlns:p14="http://schemas.microsoft.com/office/powerpoint/2010/main" val="423527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808D5ADA-3F53-4FB6-9A26-614710253D33}" type="datetime1">
              <a:rPr lang="en-US"/>
              <a:pPr/>
              <a:t>2/21/2012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fld id="{402987A6-74AB-4C45-8D11-16DCE3AB4C39}" type="slidenum">
              <a:rPr lang="en-US"/>
              <a:pPr/>
              <a:t>‹#›</a:t>
            </a:fld>
            <a:endParaRPr lang="en-US" dirty="0"/>
          </a:p>
        </p:txBody>
      </p:sp>
    </p:spTree>
    <p:extLst>
      <p:ext uri="{BB962C8B-B14F-4D97-AF65-F5344CB8AC3E}">
        <p14:creationId xmlns:p14="http://schemas.microsoft.com/office/powerpoint/2010/main" val="369411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0766E435-7AE4-4A95-B9A8-32B3A3107471}" type="datetime1">
              <a:rPr lang="en-US"/>
              <a:pPr/>
              <a:t>2/21/2012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fld id="{08F2A41F-A688-42B6-A64F-BC723EC33288}" type="slidenum">
              <a:rPr lang="en-US"/>
              <a:pPr/>
              <a:t>‹#›</a:t>
            </a:fld>
            <a:endParaRPr lang="en-US" dirty="0"/>
          </a:p>
        </p:txBody>
      </p:sp>
    </p:spTree>
    <p:extLst>
      <p:ext uri="{BB962C8B-B14F-4D97-AF65-F5344CB8AC3E}">
        <p14:creationId xmlns:p14="http://schemas.microsoft.com/office/powerpoint/2010/main" val="231034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D10DEEA7-7C61-4212-8408-2286EC5FDC09}" type="datetime1">
              <a:rPr lang="en-US"/>
              <a:pPr/>
              <a:t>2/21/2012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9D50519C-92D6-4CA3-9B30-A4571892DB9D}" type="slidenum">
              <a:rPr lang="en-US"/>
              <a:pPr/>
              <a:t>‹#›</a:t>
            </a:fld>
            <a:endParaRPr lang="en-US" dirty="0"/>
          </a:p>
        </p:txBody>
      </p:sp>
    </p:spTree>
    <p:extLst>
      <p:ext uri="{BB962C8B-B14F-4D97-AF65-F5344CB8AC3E}">
        <p14:creationId xmlns:p14="http://schemas.microsoft.com/office/powerpoint/2010/main" val="6317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endParaRPr lang="en-US" dirty="0"/>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dirty="0">
              <a:solidFill>
                <a:schemeClr val="lt1"/>
              </a:solidFill>
              <a:latin typeface="+mn-lt"/>
              <a:ea typeface="+mn-e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CF0E9540-26C1-4B6D-ACEC-239648D7760C}" type="datetime1">
              <a:rPr lang="en-US"/>
              <a:pPr/>
              <a:t>2/21/2012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4F572394-84A4-4D03-B62B-0B640B524BF9}" type="slidenum">
              <a:rPr lang="en-US"/>
              <a:pPr/>
              <a:t>‹#›</a:t>
            </a:fld>
            <a:endParaRPr lang="en-US" dirty="0"/>
          </a:p>
        </p:txBody>
      </p:sp>
    </p:spTree>
    <p:extLst>
      <p:ext uri="{BB962C8B-B14F-4D97-AF65-F5344CB8AC3E}">
        <p14:creationId xmlns:p14="http://schemas.microsoft.com/office/powerpoint/2010/main" val="151719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cs typeface="Arial" pitchFamily="34" charset="0"/>
              </a:defRPr>
            </a:lvl1pPr>
          </a:lstStyle>
          <a:p>
            <a:fld id="{2187FCBA-C5CD-45A0-A6A8-0103030E91C2}" type="datetime1">
              <a:rPr lang="en-US"/>
              <a:pPr/>
              <a:t>2/21/2012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n-ea"/>
                <a:cs typeface="Arial" charset="0"/>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cs typeface="Arial" pitchFamily="34" charset="0"/>
              </a:defRPr>
            </a:lvl1pPr>
          </a:lstStyle>
          <a:p>
            <a:fld id="{65E5053D-8368-4BA6-A8A1-C669A6C910C7}" type="slidenum">
              <a:rPr lang="en-US"/>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latin typeface="Arial" charset="0"/>
                <a:ea typeface="+mn-ea"/>
                <a:cs typeface="Arial" charset="0"/>
              </a:endParaRPr>
            </a:p>
          </p:txBody>
        </p:sp>
      </p:grpSp>
    </p:spTree>
  </p:cSld>
  <p:clrMap bg1="lt1" tx1="dk1" bg2="lt2" tx2="dk2" accent1="accent1" accent2="accent2" accent3="accent3" accent4="accent4" accent5="accent5" accent6="accent6" hlink="hlink" folHlink="folHlink"/>
  <p:sldLayoutIdLst>
    <p:sldLayoutId id="2147483902" r:id="rId1"/>
    <p:sldLayoutId id="2147483894" r:id="rId2"/>
    <p:sldLayoutId id="2147483903" r:id="rId3"/>
    <p:sldLayoutId id="2147483895" r:id="rId4"/>
    <p:sldLayoutId id="2147483896" r:id="rId5"/>
    <p:sldLayoutId id="2147483897" r:id="rId6"/>
    <p:sldLayoutId id="2147483898" r:id="rId7"/>
    <p:sldLayoutId id="2147483899" r:id="rId8"/>
    <p:sldLayoutId id="2147483904" r:id="rId9"/>
    <p:sldLayoutId id="2147483900" r:id="rId10"/>
    <p:sldLayoutId id="2147483901"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2pPr>
      <a:lvl3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3pPr>
      <a:lvl4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4pPr>
      <a:lvl5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charset="-128"/>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458200" cy="1828800"/>
          </a:xfrm>
          <a:ln>
            <a:miter lim="800000"/>
            <a:headEnd/>
            <a:tailEnd/>
          </a:ln>
          <a:extLst>
            <a:ext uri="{FAA26D3D-D897-4be2-8F04-BA451C77F1D7}">
              <ma14:placeholderFlag xmlns="" xmlns:ma14="http://schemas.microsoft.com/office/mac/drawingml/2011/main" val="1"/>
            </a:ext>
          </a:extLst>
        </p:spPr>
        <p:txBody>
          <a:bodyPr>
            <a:normAutofit fontScale="90000"/>
          </a:bodyPr>
          <a:lstStyle/>
          <a:p>
            <a:pPr algn="ctr" eaLnBrk="1" fontAlgn="auto" hangingPunct="1">
              <a:spcAft>
                <a:spcPts val="0"/>
              </a:spcAft>
              <a:defRPr/>
            </a:pPr>
            <a:r>
              <a:rPr lang="en-US" sz="4700" dirty="0"/>
              <a:t>EIGHT YEARS OF PAID </a:t>
            </a:r>
            <a:r>
              <a:rPr lang="en-US" sz="4700" dirty="0" smtClean="0"/>
              <a:t>FAMILY LEAVE: </a:t>
            </a:r>
            <a:r>
              <a:rPr lang="en-US" sz="3600" dirty="0" smtClean="0"/>
              <a:t>WHAT </a:t>
            </a:r>
            <a:r>
              <a:rPr lang="en-US" sz="3600" dirty="0"/>
              <a:t>EMPLOYERS CAN LEARN FROM THE CALIFORNIA EXPERIENCE</a:t>
            </a:r>
          </a:p>
        </p:txBody>
      </p:sp>
      <p:sp>
        <p:nvSpPr>
          <p:cNvPr id="15362" name="Subtitle 2"/>
          <p:cNvSpPr>
            <a:spLocks noGrp="1"/>
          </p:cNvSpPr>
          <p:nvPr>
            <p:ph type="subTitle" idx="1"/>
          </p:nvPr>
        </p:nvSpPr>
        <p:spPr>
          <a:xfrm>
            <a:off x="914400" y="4267200"/>
            <a:ext cx="7391400" cy="1219200"/>
          </a:xfrm>
        </p:spPr>
        <p:txBody>
          <a:bodyPr/>
          <a:lstStyle/>
          <a:p>
            <a:pPr marR="0" eaLnBrk="1" hangingPunct="1">
              <a:lnSpc>
                <a:spcPct val="90000"/>
              </a:lnSpc>
            </a:pPr>
            <a:r>
              <a:rPr lang="en-US" sz="2200" b="1" dirty="0" smtClean="0"/>
              <a:t>Eileen </a:t>
            </a:r>
            <a:r>
              <a:rPr lang="en-US" sz="2200" b="1" dirty="0" err="1" smtClean="0"/>
              <a:t>Appelbaum</a:t>
            </a:r>
            <a:r>
              <a:rPr lang="en-US" sz="2200" b="1" dirty="0" smtClean="0"/>
              <a:t> and Ruth Milkman</a:t>
            </a:r>
          </a:p>
          <a:p>
            <a:pPr marR="0" eaLnBrk="1" hangingPunct="1">
              <a:lnSpc>
                <a:spcPct val="90000"/>
              </a:lnSpc>
            </a:pPr>
            <a:r>
              <a:rPr lang="en-US" sz="2200" b="1" smtClean="0"/>
              <a:t>Bloomberg BNA </a:t>
            </a:r>
            <a:r>
              <a:rPr lang="en-US" sz="2200" b="1" dirty="0" smtClean="0"/>
              <a:t>Webinar</a:t>
            </a:r>
          </a:p>
          <a:p>
            <a:pPr marR="0" eaLnBrk="1" hangingPunct="1">
              <a:lnSpc>
                <a:spcPct val="90000"/>
              </a:lnSpc>
            </a:pPr>
            <a:r>
              <a:rPr lang="en-US" sz="2200" b="1" dirty="0" smtClean="0"/>
              <a:t>February 21,  2012</a:t>
            </a:r>
          </a:p>
          <a:p>
            <a:pPr marR="0" eaLnBrk="1" hangingPunct="1">
              <a:lnSpc>
                <a:spcPct val="90000"/>
              </a:lnSpc>
            </a:pPr>
            <a:endParaRPr lang="en-US" sz="2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AVAILABLE UNDER NEW JERSEY’S FLI PROGRAM</a:t>
            </a:r>
            <a:endParaRPr lang="en-US" dirty="0"/>
          </a:p>
        </p:txBody>
      </p:sp>
      <p:sp>
        <p:nvSpPr>
          <p:cNvPr id="3" name="Content Placeholder 2"/>
          <p:cNvSpPr>
            <a:spLocks noGrp="1"/>
          </p:cNvSpPr>
          <p:nvPr>
            <p:ph idx="1"/>
          </p:nvPr>
        </p:nvSpPr>
        <p:spPr/>
        <p:txBody>
          <a:bodyPr/>
          <a:lstStyle/>
          <a:p>
            <a:pPr eaLnBrk="1" hangingPunct="1"/>
            <a:endParaRPr lang="en-US" sz="400" dirty="0" smtClean="0"/>
          </a:p>
          <a:p>
            <a:pPr lvl="1" eaLnBrk="1" hangingPunct="1"/>
            <a:r>
              <a:rPr lang="en-US" dirty="0" smtClean="0"/>
              <a:t>6 weeks of wage replacement for </a:t>
            </a:r>
          </a:p>
          <a:p>
            <a:pPr lvl="2" eaLnBrk="1" hangingPunct="1"/>
            <a:r>
              <a:rPr lang="en-US" dirty="0" smtClean="0"/>
              <a:t>baby bonding or </a:t>
            </a:r>
          </a:p>
          <a:p>
            <a:pPr lvl="2" eaLnBrk="1" hangingPunct="1"/>
            <a:r>
              <a:rPr lang="en-US" dirty="0" smtClean="0"/>
              <a:t>caring for seriously ill parent, child, spouse, or domestic partner</a:t>
            </a:r>
          </a:p>
          <a:p>
            <a:pPr lvl="2" eaLnBrk="1" hangingPunct="1"/>
            <a:endParaRPr lang="en-US" sz="400" dirty="0" smtClean="0"/>
          </a:p>
          <a:p>
            <a:pPr lvl="1" eaLnBrk="1" hangingPunct="1"/>
            <a:r>
              <a:rPr lang="en-US" dirty="0" smtClean="0"/>
              <a:t>Up to 67% of earnings w/maximum $559 a week in 2011 (benefits are taxable)</a:t>
            </a:r>
            <a:endParaRPr lang="en-US" sz="400" dirty="0" smtClean="0"/>
          </a:p>
          <a:p>
            <a:pPr lvl="2" eaLnBrk="1" hangingPunct="1"/>
            <a:r>
              <a:rPr lang="en-US" dirty="0" smtClean="0"/>
              <a:t>More generous to low-wage workers than the California PFL program, but less generous to highly paid workers</a:t>
            </a:r>
          </a:p>
          <a:p>
            <a:pPr lvl="2" eaLnBrk="1" hangingPunct="1"/>
            <a:endParaRPr lang="en-US" sz="400" dirty="0" smtClean="0"/>
          </a:p>
          <a:p>
            <a:pPr lvl="1" eaLnBrk="1" hangingPunct="1"/>
            <a:r>
              <a:rPr lang="en-US" dirty="0" smtClean="0"/>
              <a:t>Gender-neutral, both fathers and mothers eligible</a:t>
            </a:r>
          </a:p>
          <a:p>
            <a:endParaRPr lang="en-US" dirty="0"/>
          </a:p>
        </p:txBody>
      </p:sp>
    </p:spTree>
    <p:extLst>
      <p:ext uri="{BB962C8B-B14F-4D97-AF65-F5344CB8AC3E}">
        <p14:creationId xmlns:p14="http://schemas.microsoft.com/office/powerpoint/2010/main" val="3275171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RESEARCH</a:t>
            </a:r>
            <a:endParaRPr lang="en-US" sz="4400" dirty="0"/>
          </a:p>
        </p:txBody>
      </p:sp>
      <p:sp>
        <p:nvSpPr>
          <p:cNvPr id="3" name="Content Placeholder 2"/>
          <p:cNvSpPr>
            <a:spLocks noGrp="1"/>
          </p:cNvSpPr>
          <p:nvPr>
            <p:ph idx="1"/>
          </p:nvPr>
        </p:nvSpPr>
        <p:spPr>
          <a:xfrm>
            <a:off x="457200" y="1935163"/>
            <a:ext cx="8458200" cy="4389437"/>
          </a:xfrm>
        </p:spPr>
        <p:txBody>
          <a:bodyPr/>
          <a:lstStyle/>
          <a:p>
            <a:endParaRPr lang="en-US" dirty="0" smtClean="0"/>
          </a:p>
          <a:p>
            <a:r>
              <a:rPr lang="en-US" dirty="0" smtClean="0"/>
              <a:t>Telephone surveys before and after the passage of PFL</a:t>
            </a:r>
          </a:p>
          <a:p>
            <a:endParaRPr lang="en-US" sz="800" dirty="0" smtClean="0"/>
          </a:p>
          <a:p>
            <a:pPr lvl="1"/>
            <a:r>
              <a:rPr lang="en-US" dirty="0" smtClean="0"/>
              <a:t>California businesses</a:t>
            </a:r>
          </a:p>
          <a:p>
            <a:pPr marL="668337" lvl="2" indent="0">
              <a:buNone/>
            </a:pPr>
            <a:r>
              <a:rPr lang="en-US" dirty="0" smtClean="0"/>
              <a:t>(N = 250)</a:t>
            </a:r>
          </a:p>
          <a:p>
            <a:pPr lvl="1"/>
            <a:r>
              <a:rPr lang="en-US" dirty="0" smtClean="0"/>
              <a:t>California workers with PFL-eligible family events </a:t>
            </a:r>
          </a:p>
          <a:p>
            <a:pPr marL="668337" lvl="2" indent="0">
              <a:buNone/>
            </a:pPr>
            <a:r>
              <a:rPr lang="en-US" dirty="0" smtClean="0"/>
              <a:t>(N = 500)</a:t>
            </a:r>
          </a:p>
          <a:p>
            <a:pPr marL="668337" lvl="2" indent="0">
              <a:buNone/>
            </a:pPr>
            <a:endParaRPr lang="en-US" sz="1000" dirty="0" smtClean="0"/>
          </a:p>
          <a:p>
            <a:r>
              <a:rPr lang="en-US" dirty="0" smtClean="0"/>
              <a:t>Site visits and fieldwork with convenience samples of employers in both California and New Jersey</a:t>
            </a:r>
          </a:p>
          <a:p>
            <a:endParaRPr lang="en-US" dirty="0" smtClean="0"/>
          </a:p>
          <a:p>
            <a:pPr marL="668337" lvl="2" indent="0">
              <a:buNone/>
            </a:pPr>
            <a:endParaRPr lang="en-US" dirty="0" smtClean="0"/>
          </a:p>
          <a:p>
            <a:endParaRPr lang="en-US" dirty="0"/>
          </a:p>
        </p:txBody>
      </p:sp>
    </p:spTree>
    <p:extLst>
      <p:ext uri="{BB962C8B-B14F-4D97-AF65-F5344CB8AC3E}">
        <p14:creationId xmlns:p14="http://schemas.microsoft.com/office/powerpoint/2010/main" val="762642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25" y="533400"/>
            <a:ext cx="8686800" cy="1143000"/>
          </a:xfrm>
        </p:spPr>
        <p:txBody>
          <a:bodyPr/>
          <a:lstStyle/>
          <a:p>
            <a:r>
              <a:rPr lang="en-US" sz="4400" dirty="0" smtClean="0"/>
              <a:t>2010 SURVEY OF CALIFORNIA EMPLOYERS</a:t>
            </a:r>
            <a:endParaRPr lang="en-US" sz="4400" dirty="0"/>
          </a:p>
        </p:txBody>
      </p:sp>
      <p:sp>
        <p:nvSpPr>
          <p:cNvPr id="3" name="Content Placeholder 2"/>
          <p:cNvSpPr>
            <a:spLocks noGrp="1"/>
          </p:cNvSpPr>
          <p:nvPr>
            <p:ph idx="1"/>
          </p:nvPr>
        </p:nvSpPr>
        <p:spPr>
          <a:xfrm>
            <a:off x="457200" y="1935163"/>
            <a:ext cx="8686800" cy="4389437"/>
          </a:xfrm>
        </p:spPr>
        <p:txBody>
          <a:bodyPr/>
          <a:lstStyle/>
          <a:p>
            <a:r>
              <a:rPr lang="en-US" dirty="0" smtClean="0"/>
              <a:t>Conducted in 2010 – 6 years of experience with PFL</a:t>
            </a:r>
          </a:p>
          <a:p>
            <a:endParaRPr lang="en-US" sz="800" dirty="0" smtClean="0"/>
          </a:p>
          <a:p>
            <a:r>
              <a:rPr lang="en-US" dirty="0" smtClean="0"/>
              <a:t>Sample of 253 establishments drawn from Dun &amp; Bradstreet database</a:t>
            </a:r>
          </a:p>
          <a:p>
            <a:endParaRPr lang="en-US" sz="800" dirty="0" smtClean="0"/>
          </a:p>
          <a:p>
            <a:r>
              <a:rPr lang="en-US" dirty="0" smtClean="0"/>
              <a:t>Included private companies and non-profit organizations</a:t>
            </a:r>
          </a:p>
          <a:p>
            <a:endParaRPr lang="en-US" sz="400" dirty="0" smtClean="0"/>
          </a:p>
          <a:p>
            <a:pPr lvl="1"/>
            <a:r>
              <a:rPr lang="en-US" dirty="0" smtClean="0"/>
              <a:t>Stratified by size, to examine effects on small as well as larger businesses</a:t>
            </a:r>
          </a:p>
          <a:p>
            <a:pPr lvl="1"/>
            <a:r>
              <a:rPr lang="en-US" dirty="0" smtClean="0"/>
              <a:t>Results were weighted to adjust for overrepresentation of large firms in sample, and for nonresponse</a:t>
            </a:r>
          </a:p>
          <a:p>
            <a:pPr lvl="1"/>
            <a:endParaRPr lang="en-US" sz="800" dirty="0" smtClean="0"/>
          </a:p>
          <a:p>
            <a:r>
              <a:rPr lang="en-US" dirty="0" smtClean="0"/>
              <a:t>Managers or owners were interviewed by telephone</a:t>
            </a:r>
          </a:p>
          <a:p>
            <a:endParaRPr lang="en-US" dirty="0"/>
          </a:p>
        </p:txBody>
      </p:sp>
    </p:spTree>
    <p:extLst>
      <p:ext uri="{BB962C8B-B14F-4D97-AF65-F5344CB8AC3E}">
        <p14:creationId xmlns:p14="http://schemas.microsoft.com/office/powerpoint/2010/main" val="3594873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2010 SURVEY OF CALIFORNIA EMPLOYEES</a:t>
            </a:r>
            <a:endParaRPr lang="en-US" sz="4400" dirty="0"/>
          </a:p>
        </p:txBody>
      </p:sp>
      <p:sp>
        <p:nvSpPr>
          <p:cNvPr id="3" name="Content Placeholder 2"/>
          <p:cNvSpPr>
            <a:spLocks noGrp="1"/>
          </p:cNvSpPr>
          <p:nvPr>
            <p:ph idx="1"/>
          </p:nvPr>
        </p:nvSpPr>
        <p:spPr/>
        <p:txBody>
          <a:bodyPr/>
          <a:lstStyle/>
          <a:p>
            <a:r>
              <a:rPr lang="en-US" dirty="0" smtClean="0"/>
              <a:t>Screening survey of 500 individuals</a:t>
            </a:r>
          </a:p>
          <a:p>
            <a:endParaRPr lang="en-US" sz="800" dirty="0" smtClean="0"/>
          </a:p>
          <a:p>
            <a:pPr lvl="1">
              <a:buClr>
                <a:srgbClr val="0F6FC6"/>
              </a:buClr>
            </a:pPr>
            <a:r>
              <a:rPr lang="en-US" dirty="0">
                <a:solidFill>
                  <a:prstClr val="black"/>
                </a:solidFill>
              </a:rPr>
              <a:t>Screened to include individuals who had experienced an event that could have triggered a paid family </a:t>
            </a:r>
            <a:r>
              <a:rPr lang="en-US" dirty="0" smtClean="0">
                <a:solidFill>
                  <a:prstClr val="black"/>
                </a:solidFill>
              </a:rPr>
              <a:t>leave</a:t>
            </a:r>
          </a:p>
          <a:p>
            <a:pPr lvl="2">
              <a:buClr>
                <a:srgbClr val="0F6FC6"/>
              </a:buClr>
            </a:pPr>
            <a:r>
              <a:rPr lang="en-US" dirty="0" smtClean="0">
                <a:solidFill>
                  <a:prstClr val="black"/>
                </a:solidFill>
              </a:rPr>
              <a:t>New child</a:t>
            </a:r>
          </a:p>
          <a:p>
            <a:pPr lvl="2">
              <a:buClr>
                <a:srgbClr val="0F6FC6"/>
              </a:buClr>
            </a:pPr>
            <a:r>
              <a:rPr lang="en-US" dirty="0" smtClean="0">
                <a:solidFill>
                  <a:prstClr val="black"/>
                </a:solidFill>
              </a:rPr>
              <a:t>Seriously ill family member</a:t>
            </a:r>
          </a:p>
          <a:p>
            <a:pPr lvl="2">
              <a:buClr>
                <a:srgbClr val="0F6FC6"/>
              </a:buClr>
            </a:pPr>
            <a:endParaRPr lang="en-US" sz="1000" dirty="0">
              <a:solidFill>
                <a:prstClr val="black"/>
              </a:solidFill>
            </a:endParaRPr>
          </a:p>
          <a:p>
            <a:pPr lvl="1">
              <a:buClr>
                <a:srgbClr val="009DD9"/>
              </a:buClr>
            </a:pPr>
            <a:r>
              <a:rPr lang="en-US" dirty="0">
                <a:solidFill>
                  <a:prstClr val="black"/>
                </a:solidFill>
              </a:rPr>
              <a:t>Not a representative sample, but demographically </a:t>
            </a:r>
            <a:r>
              <a:rPr lang="en-US" dirty="0" smtClean="0">
                <a:solidFill>
                  <a:prstClr val="black"/>
                </a:solidFill>
              </a:rPr>
              <a:t>diverse – includes a wide range of pay levels</a:t>
            </a:r>
          </a:p>
          <a:p>
            <a:pPr lvl="1">
              <a:buClr>
                <a:srgbClr val="009DD9"/>
              </a:buClr>
            </a:pPr>
            <a:endParaRPr lang="en-US" sz="1000" dirty="0">
              <a:solidFill>
                <a:prstClr val="black"/>
              </a:solidFill>
            </a:endParaRPr>
          </a:p>
          <a:p>
            <a:pPr lvl="1">
              <a:buClr>
                <a:srgbClr val="0F6FC6"/>
              </a:buClr>
            </a:pPr>
            <a:r>
              <a:rPr lang="en-US" dirty="0">
                <a:solidFill>
                  <a:prstClr val="black"/>
                </a:solidFill>
              </a:rPr>
              <a:t>Telephone interviews, in Spanish and English</a:t>
            </a:r>
          </a:p>
          <a:p>
            <a:endParaRPr lang="en-US" dirty="0"/>
          </a:p>
        </p:txBody>
      </p:sp>
    </p:spTree>
    <p:extLst>
      <p:ext uri="{BB962C8B-B14F-4D97-AF65-F5344CB8AC3E}">
        <p14:creationId xmlns:p14="http://schemas.microsoft.com/office/powerpoint/2010/main" val="1204224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4400" dirty="0" smtClean="0"/>
              <a:t>BUSINESS CONCERNS RE PFL</a:t>
            </a:r>
          </a:p>
        </p:txBody>
      </p:sp>
      <p:sp>
        <p:nvSpPr>
          <p:cNvPr id="21507" name="Content Placeholder 2"/>
          <p:cNvSpPr>
            <a:spLocks noGrp="1"/>
          </p:cNvSpPr>
          <p:nvPr>
            <p:ph idx="1"/>
          </p:nvPr>
        </p:nvSpPr>
        <p:spPr>
          <a:xfrm>
            <a:off x="457200" y="1935163"/>
            <a:ext cx="8382000" cy="4389437"/>
          </a:xfrm>
        </p:spPr>
        <p:txBody>
          <a:bodyPr/>
          <a:lstStyle/>
          <a:p>
            <a:r>
              <a:rPr lang="en-US" dirty="0" smtClean="0"/>
              <a:t>In both states, business lobbyists campaigned against the legislation</a:t>
            </a:r>
            <a:endParaRPr lang="en-US" altLang="ja-JP" dirty="0" smtClean="0"/>
          </a:p>
          <a:p>
            <a:r>
              <a:rPr lang="en-US" dirty="0" smtClean="0"/>
              <a:t>Chamber of Commerce lobbying led to scaling back the original California proposal (wage replacement for up to 12 weeks, with costs shared between employers and workers)</a:t>
            </a:r>
          </a:p>
          <a:p>
            <a:r>
              <a:rPr lang="en-US" dirty="0" smtClean="0"/>
              <a:t>Business voiced concern over costs of covering the work of those on leave, and about potential abuse</a:t>
            </a:r>
          </a:p>
          <a:p>
            <a:r>
              <a:rPr lang="en-US" dirty="0" smtClean="0"/>
              <a:t>Claimed burden would be especially difficult for small businesses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400" y="304800"/>
            <a:ext cx="8839200" cy="1527175"/>
          </a:xfrm>
        </p:spPr>
        <p:txBody>
          <a:bodyPr/>
          <a:lstStyle/>
          <a:p>
            <a:pPr eaLnBrk="1" hangingPunct="1"/>
            <a:r>
              <a:rPr lang="en-US" sz="4400" dirty="0" smtClean="0">
                <a:latin typeface="Arial" pitchFamily="34" charset="0"/>
              </a:rPr>
              <a:t>REPORTED IMPACT OF PFL ON CALIFORNIA EMPLOYERS</a:t>
            </a:r>
          </a:p>
        </p:txBody>
      </p:sp>
      <p:sp>
        <p:nvSpPr>
          <p:cNvPr id="22531" name="Rectangle 3"/>
          <p:cNvSpPr>
            <a:spLocks noGrp="1" noChangeArrowheads="1"/>
          </p:cNvSpPr>
          <p:nvPr>
            <p:ph type="body" idx="1"/>
          </p:nvPr>
        </p:nvSpPr>
        <p:spPr>
          <a:xfrm>
            <a:off x="533400" y="2057400"/>
            <a:ext cx="8229600" cy="4648200"/>
          </a:xfrm>
        </p:spPr>
        <p:txBody>
          <a:bodyPr/>
          <a:lstStyle/>
          <a:p>
            <a:pPr eaLnBrk="1" hangingPunct="1"/>
            <a:r>
              <a:rPr lang="en-US" dirty="0" smtClean="0">
                <a:latin typeface="Verdana" pitchFamily="34" charset="0"/>
              </a:rPr>
              <a:t>89% of CA employers surveyed said PFL had </a:t>
            </a:r>
            <a:r>
              <a:rPr lang="ja-JP" altLang="en-US" dirty="0" smtClean="0">
                <a:latin typeface="Verdana" pitchFamily="34" charset="0"/>
              </a:rPr>
              <a:t>“</a:t>
            </a:r>
            <a:r>
              <a:rPr lang="en-US" altLang="ja-JP" dirty="0" smtClean="0">
                <a:latin typeface="Verdana" pitchFamily="34" charset="0"/>
              </a:rPr>
              <a:t>no noticeable effect</a:t>
            </a:r>
            <a:r>
              <a:rPr lang="ja-JP" altLang="en-US" dirty="0" smtClean="0">
                <a:latin typeface="Verdana" pitchFamily="34" charset="0"/>
              </a:rPr>
              <a:t>”</a:t>
            </a:r>
            <a:r>
              <a:rPr lang="en-US" altLang="ja-JP" dirty="0" smtClean="0">
                <a:latin typeface="Verdana" pitchFamily="34" charset="0"/>
              </a:rPr>
              <a:t> or a </a:t>
            </a:r>
            <a:r>
              <a:rPr lang="ja-JP" altLang="en-US" dirty="0" smtClean="0">
                <a:latin typeface="Verdana" pitchFamily="34" charset="0"/>
              </a:rPr>
              <a:t>“</a:t>
            </a:r>
            <a:r>
              <a:rPr lang="en-US" altLang="ja-JP" dirty="0" smtClean="0">
                <a:latin typeface="Verdana" pitchFamily="34" charset="0"/>
              </a:rPr>
              <a:t>positive effect</a:t>
            </a:r>
            <a:r>
              <a:rPr lang="ja-JP" altLang="en-US" dirty="0" smtClean="0">
                <a:latin typeface="Verdana" pitchFamily="34" charset="0"/>
              </a:rPr>
              <a:t>”</a:t>
            </a:r>
            <a:r>
              <a:rPr lang="en-US" altLang="ja-JP" dirty="0" smtClean="0">
                <a:latin typeface="Verdana" pitchFamily="34" charset="0"/>
              </a:rPr>
              <a:t> on productivity</a:t>
            </a:r>
          </a:p>
          <a:p>
            <a:pPr eaLnBrk="1" hangingPunct="1"/>
            <a:r>
              <a:rPr lang="en-US" dirty="0" smtClean="0">
                <a:latin typeface="Verdana" pitchFamily="34" charset="0"/>
              </a:rPr>
              <a:t>91% said it had </a:t>
            </a:r>
            <a:r>
              <a:rPr lang="ja-JP" altLang="en-US" dirty="0" smtClean="0">
                <a:latin typeface="Verdana" pitchFamily="34" charset="0"/>
              </a:rPr>
              <a:t>“</a:t>
            </a:r>
            <a:r>
              <a:rPr lang="en-US" altLang="ja-JP" dirty="0" smtClean="0">
                <a:latin typeface="Verdana" pitchFamily="34" charset="0"/>
              </a:rPr>
              <a:t>no noticeable effect</a:t>
            </a:r>
            <a:r>
              <a:rPr lang="ja-JP" altLang="en-US" dirty="0" smtClean="0">
                <a:latin typeface="Verdana" pitchFamily="34" charset="0"/>
              </a:rPr>
              <a:t>”</a:t>
            </a:r>
            <a:r>
              <a:rPr lang="en-US" altLang="ja-JP" dirty="0" smtClean="0">
                <a:latin typeface="Verdana" pitchFamily="34" charset="0"/>
              </a:rPr>
              <a:t> or a </a:t>
            </a:r>
            <a:r>
              <a:rPr lang="ja-JP" altLang="en-US" dirty="0" smtClean="0">
                <a:latin typeface="Verdana" pitchFamily="34" charset="0"/>
              </a:rPr>
              <a:t>“</a:t>
            </a:r>
            <a:r>
              <a:rPr lang="en-US" altLang="ja-JP" dirty="0" smtClean="0">
                <a:latin typeface="Verdana" pitchFamily="34" charset="0"/>
              </a:rPr>
              <a:t>positive effect</a:t>
            </a:r>
            <a:r>
              <a:rPr lang="ja-JP" altLang="en-US" dirty="0" smtClean="0">
                <a:latin typeface="Verdana" pitchFamily="34" charset="0"/>
              </a:rPr>
              <a:t>”</a:t>
            </a:r>
            <a:r>
              <a:rPr lang="en-US" altLang="ja-JP" dirty="0" smtClean="0">
                <a:latin typeface="Verdana" pitchFamily="34" charset="0"/>
              </a:rPr>
              <a:t> on profitability</a:t>
            </a:r>
          </a:p>
          <a:p>
            <a:pPr eaLnBrk="1" hangingPunct="1"/>
            <a:r>
              <a:rPr lang="en-US" dirty="0" smtClean="0">
                <a:latin typeface="Verdana" pitchFamily="34" charset="0"/>
              </a:rPr>
              <a:t>93% said it had </a:t>
            </a:r>
            <a:r>
              <a:rPr lang="ja-JP" altLang="en-US" dirty="0" smtClean="0">
                <a:latin typeface="Verdana" pitchFamily="34" charset="0"/>
              </a:rPr>
              <a:t>“</a:t>
            </a:r>
            <a:r>
              <a:rPr lang="en-US" altLang="ja-JP" dirty="0" smtClean="0">
                <a:latin typeface="Verdana" pitchFamily="34" charset="0"/>
              </a:rPr>
              <a:t>no noticeable effect</a:t>
            </a:r>
            <a:r>
              <a:rPr lang="ja-JP" altLang="en-US" dirty="0" smtClean="0">
                <a:latin typeface="Verdana" pitchFamily="34" charset="0"/>
              </a:rPr>
              <a:t>”</a:t>
            </a:r>
            <a:r>
              <a:rPr lang="en-US" altLang="ja-JP" dirty="0" smtClean="0">
                <a:latin typeface="Verdana" pitchFamily="34" charset="0"/>
              </a:rPr>
              <a:t> or a </a:t>
            </a:r>
            <a:r>
              <a:rPr lang="ja-JP" altLang="en-US" dirty="0" smtClean="0">
                <a:latin typeface="Verdana" pitchFamily="34" charset="0"/>
              </a:rPr>
              <a:t>“</a:t>
            </a:r>
            <a:r>
              <a:rPr lang="en-US" altLang="ja-JP" dirty="0" smtClean="0">
                <a:latin typeface="Verdana" pitchFamily="34" charset="0"/>
              </a:rPr>
              <a:t>positive effect</a:t>
            </a:r>
            <a:r>
              <a:rPr lang="ja-JP" altLang="en-US" dirty="0" smtClean="0">
                <a:latin typeface="Verdana" pitchFamily="34" charset="0"/>
              </a:rPr>
              <a:t>”</a:t>
            </a:r>
            <a:r>
              <a:rPr lang="en-US" altLang="ja-JP" dirty="0" smtClean="0">
                <a:latin typeface="Verdana" pitchFamily="34" charset="0"/>
              </a:rPr>
              <a:t> on turnover</a:t>
            </a:r>
          </a:p>
          <a:p>
            <a:pPr eaLnBrk="1" hangingPunct="1"/>
            <a:r>
              <a:rPr lang="en-US" dirty="0" smtClean="0">
                <a:latin typeface="Verdana" pitchFamily="34" charset="0"/>
              </a:rPr>
              <a:t>99% said it had </a:t>
            </a:r>
            <a:r>
              <a:rPr lang="ja-JP" altLang="en-US" dirty="0" smtClean="0">
                <a:latin typeface="Verdana" pitchFamily="34" charset="0"/>
              </a:rPr>
              <a:t>“</a:t>
            </a:r>
            <a:r>
              <a:rPr lang="en-US" altLang="ja-JP" dirty="0" smtClean="0">
                <a:latin typeface="Verdana" pitchFamily="34" charset="0"/>
              </a:rPr>
              <a:t>no noticeable effect</a:t>
            </a:r>
            <a:r>
              <a:rPr lang="ja-JP" altLang="en-US" dirty="0" smtClean="0">
                <a:latin typeface="Verdana" pitchFamily="34" charset="0"/>
              </a:rPr>
              <a:t>”</a:t>
            </a:r>
            <a:r>
              <a:rPr lang="en-US" altLang="ja-JP" dirty="0" smtClean="0">
                <a:latin typeface="Verdana" pitchFamily="34" charset="0"/>
              </a:rPr>
              <a:t> or a </a:t>
            </a:r>
            <a:r>
              <a:rPr lang="ja-JP" altLang="en-US" dirty="0" smtClean="0">
                <a:latin typeface="Verdana" pitchFamily="34" charset="0"/>
              </a:rPr>
              <a:t>“</a:t>
            </a:r>
            <a:r>
              <a:rPr lang="en-US" altLang="ja-JP" dirty="0" smtClean="0">
                <a:latin typeface="Verdana" pitchFamily="34" charset="0"/>
              </a:rPr>
              <a:t>positive effect</a:t>
            </a:r>
            <a:r>
              <a:rPr lang="ja-JP" altLang="en-US" dirty="0" smtClean="0">
                <a:latin typeface="Verdana" pitchFamily="34" charset="0"/>
              </a:rPr>
              <a:t>”</a:t>
            </a:r>
            <a:r>
              <a:rPr lang="en-US" altLang="ja-JP" dirty="0" smtClean="0">
                <a:latin typeface="Verdana" pitchFamily="34" charset="0"/>
              </a:rPr>
              <a:t> on morale</a:t>
            </a:r>
            <a:endParaRPr lang="en-US" dirty="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76200" y="704850"/>
            <a:ext cx="9677400" cy="1428750"/>
          </a:xfrm>
        </p:spPr>
        <p:txBody>
          <a:bodyPr/>
          <a:lstStyle/>
          <a:p>
            <a:r>
              <a:rPr lang="en-US" sz="4400" dirty="0" smtClean="0"/>
              <a:t>FEWER NEGATIVE EFFECTS FOR SMALL THAN LARGER COMPANIES</a:t>
            </a:r>
          </a:p>
        </p:txBody>
      </p:sp>
      <p:graphicFrame>
        <p:nvGraphicFramePr>
          <p:cNvPr id="21506" name="Object 3"/>
          <p:cNvGraphicFramePr>
            <a:graphicFrameLocks noChangeAspect="1"/>
          </p:cNvGraphicFramePr>
          <p:nvPr/>
        </p:nvGraphicFramePr>
        <p:xfrm>
          <a:off x="76200" y="2819400"/>
          <a:ext cx="9067800" cy="3276600"/>
        </p:xfrm>
        <a:graphic>
          <a:graphicData uri="http://schemas.openxmlformats.org/presentationml/2006/ole">
            <mc:AlternateContent xmlns:mc="http://schemas.openxmlformats.org/markup-compatibility/2006">
              <mc:Choice xmlns:v="urn:schemas-microsoft-com:vml" Requires="v">
                <p:oleObj spid="_x0000_s21555" name="Document" r:id="rId3" imgW="5638800" imgH="1384300" progId="Word.Document.12">
                  <p:link updateAutomatic="1"/>
                </p:oleObj>
              </mc:Choice>
              <mc:Fallback>
                <p:oleObj name="Document" r:id="rId3" imgW="5638800" imgH="1384300" progId="Word.Document.12">
                  <p:link updateAutomatic="1"/>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19400"/>
                        <a:ext cx="9067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PFL’S EFFECTS ON TURNOVER</a:t>
            </a:r>
            <a:endParaRPr lang="en-US" sz="4400" dirty="0"/>
          </a:p>
        </p:txBody>
      </p:sp>
      <p:sp>
        <p:nvSpPr>
          <p:cNvPr id="3" name="Content Placeholder 2"/>
          <p:cNvSpPr>
            <a:spLocks noGrp="1"/>
          </p:cNvSpPr>
          <p:nvPr>
            <p:ph idx="1"/>
          </p:nvPr>
        </p:nvSpPr>
        <p:spPr>
          <a:xfrm>
            <a:off x="457200" y="1935163"/>
            <a:ext cx="8382000" cy="4389437"/>
          </a:xfrm>
        </p:spPr>
        <p:txBody>
          <a:bodyPr/>
          <a:lstStyle/>
          <a:p>
            <a:r>
              <a:rPr lang="en-US" dirty="0" smtClean="0"/>
              <a:t>Employers reported positive effects of PFL on turnover</a:t>
            </a:r>
          </a:p>
          <a:p>
            <a:r>
              <a:rPr lang="en-US" dirty="0" smtClean="0"/>
              <a:t>Further evidence that PFL reduces turnover comes from employee survey</a:t>
            </a:r>
          </a:p>
          <a:p>
            <a:pPr lvl="0"/>
            <a:r>
              <a:rPr lang="en-US" dirty="0">
                <a:solidFill>
                  <a:prstClr val="black"/>
                </a:solidFill>
              </a:rPr>
              <a:t>Use of PFL greatly increases likelihood that workers will return to same employer after leave</a:t>
            </a:r>
            <a:endParaRPr lang="en-US" sz="400" dirty="0">
              <a:solidFill>
                <a:prstClr val="black"/>
              </a:solidFill>
            </a:endParaRPr>
          </a:p>
          <a:p>
            <a:pPr lvl="1">
              <a:buClr>
                <a:srgbClr val="0F6FC6"/>
              </a:buClr>
            </a:pPr>
            <a:r>
              <a:rPr lang="en-US" sz="2000" dirty="0">
                <a:solidFill>
                  <a:prstClr val="black"/>
                </a:solidFill>
              </a:rPr>
              <a:t>Employee survey: 83% of those who used PFL returned to same employer, compared with 74% who did not use PFL;</a:t>
            </a:r>
          </a:p>
          <a:p>
            <a:pPr lvl="1">
              <a:buClr>
                <a:srgbClr val="0F6FC6"/>
              </a:buClr>
            </a:pPr>
            <a:r>
              <a:rPr lang="en-US" sz="2000" dirty="0" smtClean="0">
                <a:solidFill>
                  <a:prstClr val="black"/>
                </a:solidFill>
              </a:rPr>
              <a:t>Among non-exempt workers 95% who </a:t>
            </a:r>
            <a:r>
              <a:rPr lang="en-US" sz="2000" dirty="0">
                <a:solidFill>
                  <a:prstClr val="black"/>
                </a:solidFill>
              </a:rPr>
              <a:t>received </a:t>
            </a:r>
            <a:r>
              <a:rPr lang="en-US" sz="2000" dirty="0" smtClean="0">
                <a:solidFill>
                  <a:prstClr val="black"/>
                </a:solidFill>
              </a:rPr>
              <a:t>full pay </a:t>
            </a:r>
            <a:r>
              <a:rPr lang="en-US" sz="2000" dirty="0">
                <a:solidFill>
                  <a:prstClr val="black"/>
                </a:solidFill>
              </a:rPr>
              <a:t>while on leave returned to same employer, compared with 88% who got partial pay, and </a:t>
            </a:r>
            <a:r>
              <a:rPr lang="en-US" sz="2000" dirty="0" smtClean="0">
                <a:solidFill>
                  <a:prstClr val="black"/>
                </a:solidFill>
              </a:rPr>
              <a:t>69% </a:t>
            </a:r>
            <a:r>
              <a:rPr lang="en-US" sz="2000" dirty="0">
                <a:solidFill>
                  <a:prstClr val="black"/>
                </a:solidFill>
              </a:rPr>
              <a:t>who got </a:t>
            </a:r>
            <a:r>
              <a:rPr lang="en-US" sz="2000" dirty="0" smtClean="0">
                <a:solidFill>
                  <a:prstClr val="black"/>
                </a:solidFill>
              </a:rPr>
              <a:t>no pay </a:t>
            </a:r>
            <a:r>
              <a:rPr lang="en-US" sz="2000" dirty="0">
                <a:solidFill>
                  <a:prstClr val="black"/>
                </a:solidFill>
              </a:rPr>
              <a:t>pay</a:t>
            </a:r>
          </a:p>
          <a:p>
            <a:endParaRPr lang="en-US" dirty="0"/>
          </a:p>
        </p:txBody>
      </p:sp>
    </p:spTree>
    <p:extLst>
      <p:ext uri="{BB962C8B-B14F-4D97-AF65-F5344CB8AC3E}">
        <p14:creationId xmlns:p14="http://schemas.microsoft.com/office/powerpoint/2010/main" val="2209614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sz="4400" dirty="0" smtClean="0"/>
              <a:t>JOB QUALITY AND EMPLOYEE TURNOVER</a:t>
            </a:r>
            <a:endParaRPr lang="en-US" sz="4400" dirty="0"/>
          </a:p>
        </p:txBody>
      </p:sp>
      <p:sp>
        <p:nvSpPr>
          <p:cNvPr id="3" name="Content Placeholder 2"/>
          <p:cNvSpPr>
            <a:spLocks noGrp="1"/>
          </p:cNvSpPr>
          <p:nvPr>
            <p:ph idx="1"/>
          </p:nvPr>
        </p:nvSpPr>
        <p:spPr>
          <a:xfrm>
            <a:off x="457200" y="1676401"/>
            <a:ext cx="8534400" cy="4648200"/>
          </a:xfrm>
        </p:spPr>
        <p:txBody>
          <a:bodyPr/>
          <a:lstStyle/>
          <a:p>
            <a:r>
              <a:rPr lang="en-US" dirty="0" smtClean="0"/>
              <a:t>Screening survey analysis compares employees in high- </a:t>
            </a:r>
            <a:r>
              <a:rPr lang="en-US" dirty="0"/>
              <a:t>quality jobs ($20/</a:t>
            </a:r>
            <a:r>
              <a:rPr lang="en-US" dirty="0" err="1"/>
              <a:t>hr</a:t>
            </a:r>
            <a:r>
              <a:rPr lang="en-US" dirty="0"/>
              <a:t> + health benefits) with </a:t>
            </a:r>
            <a:r>
              <a:rPr lang="en-US" dirty="0" smtClean="0"/>
              <a:t>those in low-quality jobs</a:t>
            </a:r>
          </a:p>
          <a:p>
            <a:r>
              <a:rPr lang="en-US" dirty="0" smtClean="0"/>
              <a:t>30% of sample were in “high-quality” jobs</a:t>
            </a:r>
            <a:endParaRPr lang="en-US" dirty="0"/>
          </a:p>
          <a:p>
            <a:endParaRPr lang="en-US" sz="800" dirty="0" smtClean="0"/>
          </a:p>
          <a:p>
            <a:r>
              <a:rPr lang="en-US" dirty="0" smtClean="0"/>
              <a:t>Half of workers in high-quality jobs had access to full pay during leave from employer, did not use PFL</a:t>
            </a:r>
            <a:endParaRPr lang="en-US" sz="400" dirty="0" smtClean="0"/>
          </a:p>
          <a:p>
            <a:pPr lvl="1"/>
            <a:r>
              <a:rPr lang="en-US" sz="2100" dirty="0" smtClean="0"/>
              <a:t>But highly likely to return after family leave</a:t>
            </a:r>
          </a:p>
          <a:p>
            <a:pPr lvl="1"/>
            <a:endParaRPr lang="en-US" sz="800" dirty="0" smtClean="0"/>
          </a:p>
          <a:p>
            <a:r>
              <a:rPr lang="en-US" dirty="0" smtClean="0"/>
              <a:t>Many workers in low-quality jobs have NO paid time off</a:t>
            </a:r>
          </a:p>
          <a:p>
            <a:pPr lvl="1"/>
            <a:r>
              <a:rPr lang="en-US" sz="2000" dirty="0" smtClean="0"/>
              <a:t>Employer survey: 67% provide PSD for some employees</a:t>
            </a:r>
            <a:r>
              <a:rPr lang="en-US" sz="2000" dirty="0"/>
              <a:t>;</a:t>
            </a:r>
            <a:r>
              <a:rPr lang="en-US" sz="2000" dirty="0" smtClean="0"/>
              <a:t> 21% for all</a:t>
            </a:r>
          </a:p>
          <a:p>
            <a:pPr lvl="1"/>
            <a:r>
              <a:rPr lang="en-US" sz="2000" dirty="0" smtClean="0"/>
              <a:t>85% provide paid vacation for some employees; 36% for all employees</a:t>
            </a:r>
          </a:p>
          <a:p>
            <a:pPr marL="0" indent="0">
              <a:buNone/>
            </a:pPr>
            <a:endParaRPr lang="en-US" sz="400" dirty="0" smtClean="0"/>
          </a:p>
        </p:txBody>
      </p:sp>
    </p:spTree>
    <p:extLst>
      <p:ext uri="{BB962C8B-B14F-4D97-AF65-F5344CB8AC3E}">
        <p14:creationId xmlns:p14="http://schemas.microsoft.com/office/powerpoint/2010/main" val="781891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704850"/>
            <a:ext cx="8915400" cy="1143000"/>
          </a:xfrm>
        </p:spPr>
        <p:txBody>
          <a:bodyPr/>
          <a:lstStyle/>
          <a:p>
            <a:r>
              <a:rPr lang="en-US" sz="2800" smtClean="0"/>
              <a:t>Percentage of Workers Who Returned to Former Employer after a Leave, by Job Quality and Use of PFL, 2009-10 (N=165) </a:t>
            </a:r>
          </a:p>
        </p:txBody>
      </p:sp>
      <p:sp>
        <p:nvSpPr>
          <p:cNvPr id="25602" name="Content Placeholder 2"/>
          <p:cNvSpPr>
            <a:spLocks noGrp="1"/>
          </p:cNvSpPr>
          <p:nvPr>
            <p:ph idx="1"/>
          </p:nvPr>
        </p:nvSpPr>
        <p:spPr/>
        <p:txBody>
          <a:bodyPr/>
          <a:lstStyle/>
          <a:p>
            <a:pPr>
              <a:buFont typeface="Wingdings 2" pitchFamily="18" charset="2"/>
              <a:buNone/>
            </a:pPr>
            <a:endParaRPr lang="en-US" smtClean="0"/>
          </a:p>
        </p:txBody>
      </p:sp>
      <p:graphicFrame>
        <p:nvGraphicFramePr>
          <p:cNvPr id="25603" name="Object 2"/>
          <p:cNvGraphicFramePr>
            <a:graphicFrameLocks noChangeAspect="1"/>
          </p:cNvGraphicFramePr>
          <p:nvPr/>
        </p:nvGraphicFramePr>
        <p:xfrm>
          <a:off x="533400" y="2057400"/>
          <a:ext cx="7162800" cy="4105275"/>
        </p:xfrm>
        <a:graphic>
          <a:graphicData uri="http://schemas.openxmlformats.org/presentationml/2006/ole">
            <mc:AlternateContent xmlns:mc="http://schemas.openxmlformats.org/markup-compatibility/2006">
              <mc:Choice xmlns:v="urn:schemas-microsoft-com:vml" Requires="v">
                <p:oleObj spid="_x0000_s29735" name="Document" r:id="rId3" imgW="21993651" imgH="14628571" progId="Word.Document.12">
                  <p:link updateAutomatic="1"/>
                </p:oleObj>
              </mc:Choice>
              <mc:Fallback>
                <p:oleObj name="Document" r:id="rId3" imgW="21993651" imgH="146285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71628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2460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t>AGENDA</a:t>
            </a:r>
          </a:p>
        </p:txBody>
      </p:sp>
      <p:sp>
        <p:nvSpPr>
          <p:cNvPr id="3" name="Content Placeholder 2"/>
          <p:cNvSpPr>
            <a:spLocks noGrp="1"/>
          </p:cNvSpPr>
          <p:nvPr>
            <p:ph idx="1"/>
          </p:nvPr>
        </p:nvSpPr>
        <p:spPr>
          <a:xfrm>
            <a:off x="304800" y="1935163"/>
            <a:ext cx="8763000" cy="4389437"/>
          </a:xfrm>
        </p:spPr>
        <p:txBody>
          <a:bodyPr/>
          <a:lstStyle/>
          <a:p>
            <a:pPr>
              <a:spcBef>
                <a:spcPts val="1264"/>
              </a:spcBef>
            </a:pPr>
            <a:r>
              <a:rPr lang="en-US" sz="3200" dirty="0" smtClean="0"/>
              <a:t>Overview of California</a:t>
            </a:r>
            <a:r>
              <a:rPr lang="ja-JP" altLang="en-US" sz="3200" dirty="0" smtClean="0"/>
              <a:t>’</a:t>
            </a:r>
            <a:r>
              <a:rPr lang="en-US" altLang="ja-JP" sz="3200" dirty="0" smtClean="0"/>
              <a:t>s PFL Program</a:t>
            </a:r>
          </a:p>
          <a:p>
            <a:pPr>
              <a:spcBef>
                <a:spcPts val="1264"/>
              </a:spcBef>
            </a:pPr>
            <a:r>
              <a:rPr lang="en-US" sz="3200" dirty="0" smtClean="0"/>
              <a:t>Comparison with New Jersey FLI Program </a:t>
            </a:r>
          </a:p>
          <a:p>
            <a:pPr>
              <a:spcBef>
                <a:spcPts val="1264"/>
              </a:spcBef>
            </a:pPr>
            <a:r>
              <a:rPr lang="en-US" sz="3200" dirty="0" smtClean="0"/>
              <a:t>Business Impact of California Program</a:t>
            </a:r>
          </a:p>
          <a:p>
            <a:pPr>
              <a:spcBef>
                <a:spcPts val="1264"/>
              </a:spcBef>
            </a:pPr>
            <a:r>
              <a:rPr lang="en-US" sz="3200" dirty="0" smtClean="0"/>
              <a:t> Myths and Realities: </a:t>
            </a:r>
          </a:p>
          <a:p>
            <a:pPr lvl="1">
              <a:spcBef>
                <a:spcPts val="1264"/>
              </a:spcBef>
            </a:pPr>
            <a:r>
              <a:rPr lang="en-US" sz="2800" dirty="0" smtClean="0"/>
              <a:t>Mandates, Costs, Employee Abuse</a:t>
            </a:r>
          </a:p>
          <a:p>
            <a:pPr>
              <a:spcBef>
                <a:spcPts val="1264"/>
              </a:spcBef>
            </a:pPr>
            <a:r>
              <a:rPr lang="en-US" sz="3600" dirty="0" smtClean="0"/>
              <a:t> </a:t>
            </a:r>
            <a:r>
              <a:rPr lang="en-US" sz="3200" dirty="0" smtClean="0"/>
              <a:t>Future Prospects for Work-Family Legislation</a:t>
            </a:r>
          </a:p>
          <a:p>
            <a:pPr>
              <a:spcBef>
                <a:spcPts val="1264"/>
              </a:spcBef>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FIELDWORK EVIDENCE ABOUT EFFECTS OF PFL ON TURNOVER</a:t>
            </a:r>
            <a:endParaRPr lang="en-US" dirty="0"/>
          </a:p>
        </p:txBody>
      </p:sp>
      <p:sp>
        <p:nvSpPr>
          <p:cNvPr id="3" name="Content Placeholder 2"/>
          <p:cNvSpPr>
            <a:spLocks noGrp="1"/>
          </p:cNvSpPr>
          <p:nvPr>
            <p:ph idx="1"/>
          </p:nvPr>
        </p:nvSpPr>
        <p:spPr/>
        <p:txBody>
          <a:bodyPr/>
          <a:lstStyle/>
          <a:p>
            <a:r>
              <a:rPr lang="en-US" dirty="0" smtClean="0"/>
              <a:t>Site visits and interviews with managers at 20 businesses in CA and similar number in NJ</a:t>
            </a:r>
          </a:p>
          <a:p>
            <a:r>
              <a:rPr lang="en-US" dirty="0" smtClean="0"/>
              <a:t>Discovered most managers, even corporate HR in large companies, do not routinely track costs of turnover</a:t>
            </a:r>
          </a:p>
          <a:p>
            <a:pPr lvl="1"/>
            <a:r>
              <a:rPr lang="en-US" dirty="0" smtClean="0"/>
              <a:t>Often fail to include all costs when they do calculate it</a:t>
            </a:r>
          </a:p>
          <a:p>
            <a:pPr lvl="1"/>
            <a:r>
              <a:rPr lang="en-US" dirty="0" smtClean="0"/>
              <a:t>E.g. a large retail clothing chain with 100% turnover – does not include cost of recruiters in turnover costs</a:t>
            </a:r>
          </a:p>
          <a:p>
            <a:r>
              <a:rPr lang="en-US" dirty="0" smtClean="0"/>
              <a:t>Survey included set of questions from which we were able to calculate organization’s cost of turnover</a:t>
            </a:r>
            <a:endParaRPr lang="en-US" dirty="0"/>
          </a:p>
        </p:txBody>
      </p:sp>
    </p:spTree>
    <p:extLst>
      <p:ext uri="{BB962C8B-B14F-4D97-AF65-F5344CB8AC3E}">
        <p14:creationId xmlns:p14="http://schemas.microsoft.com/office/powerpoint/2010/main" val="25195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TURNOVER COSTS (our sample)</a:t>
            </a:r>
            <a:br>
              <a:rPr lang="en-US"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2790344"/>
              </p:ext>
            </p:extLst>
          </p:nvPr>
        </p:nvGraphicFramePr>
        <p:xfrm>
          <a:off x="457200" y="2590800"/>
          <a:ext cx="8229600" cy="22250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gridSpan="2">
                  <a:txBody>
                    <a:bodyPr/>
                    <a:lstStyle/>
                    <a:p>
                      <a:pPr algn="ctr"/>
                      <a:r>
                        <a:rPr lang="en-US" dirty="0" smtClean="0"/>
                        <a:t>NON-EXEMPT</a:t>
                      </a:r>
                      <a:endParaRPr lang="en-US" dirty="0"/>
                    </a:p>
                  </a:txBody>
                  <a:tcPr/>
                </a:tc>
                <a:tc hMerge="1">
                  <a:txBody>
                    <a:bodyPr/>
                    <a:lstStyle/>
                    <a:p>
                      <a:endParaRPr lang="en-US" dirty="0"/>
                    </a:p>
                  </a:txBody>
                  <a:tcPr/>
                </a:tc>
                <a:tc gridSpan="2">
                  <a:txBody>
                    <a:bodyPr/>
                    <a:lstStyle/>
                    <a:p>
                      <a:pPr algn="ctr"/>
                      <a:r>
                        <a:rPr lang="en-US" dirty="0" smtClean="0"/>
                        <a:t>EXEMPT</a:t>
                      </a:r>
                      <a:endParaRPr lang="en-US" dirty="0"/>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N</a:t>
                      </a:r>
                      <a:endParaRPr lang="en-US" dirty="0"/>
                    </a:p>
                  </a:txBody>
                  <a:tcPr/>
                </a:tc>
                <a:tc>
                  <a:txBody>
                    <a:bodyPr/>
                    <a:lstStyle/>
                    <a:p>
                      <a:pPr algn="ctr"/>
                      <a:r>
                        <a:rPr lang="en-US" dirty="0" smtClean="0"/>
                        <a:t>Average</a:t>
                      </a:r>
                      <a:endParaRPr lang="en-US" dirty="0"/>
                    </a:p>
                  </a:txBody>
                  <a:tcPr/>
                </a:tc>
                <a:tc>
                  <a:txBody>
                    <a:bodyPr/>
                    <a:lstStyle/>
                    <a:p>
                      <a:pPr algn="ctr"/>
                      <a:r>
                        <a:rPr lang="en-US" dirty="0" smtClean="0"/>
                        <a:t>N</a:t>
                      </a:r>
                      <a:endParaRPr lang="en-US" dirty="0"/>
                    </a:p>
                  </a:txBody>
                  <a:tcPr/>
                </a:tc>
                <a:tc>
                  <a:txBody>
                    <a:bodyPr/>
                    <a:lstStyle/>
                    <a:p>
                      <a:pPr algn="ctr"/>
                      <a:r>
                        <a:rPr lang="en-US" dirty="0" smtClean="0"/>
                        <a:t>Average</a:t>
                      </a:r>
                      <a:endParaRPr lang="en-US" dirty="0"/>
                    </a:p>
                  </a:txBody>
                  <a:tcPr/>
                </a:tc>
              </a:tr>
              <a:tr h="370840">
                <a:tc>
                  <a:txBody>
                    <a:bodyPr/>
                    <a:lstStyle/>
                    <a:p>
                      <a:r>
                        <a:rPr lang="en-US" sz="1600" dirty="0" smtClean="0"/>
                        <a:t>Firm</a:t>
                      </a:r>
                      <a:r>
                        <a:rPr lang="en-US" sz="1600" baseline="0" dirty="0" smtClean="0"/>
                        <a:t> size &lt; 50</a:t>
                      </a:r>
                      <a:endParaRPr lang="en-US" sz="1600" dirty="0"/>
                    </a:p>
                  </a:txBody>
                  <a:tcPr/>
                </a:tc>
                <a:tc>
                  <a:txBody>
                    <a:bodyPr/>
                    <a:lstStyle/>
                    <a:p>
                      <a:pPr algn="r"/>
                      <a:r>
                        <a:rPr lang="en-US" dirty="0" smtClean="0"/>
                        <a:t>89</a:t>
                      </a:r>
                      <a:endParaRPr lang="en-US" dirty="0"/>
                    </a:p>
                  </a:txBody>
                  <a:tcPr/>
                </a:tc>
                <a:tc>
                  <a:txBody>
                    <a:bodyPr/>
                    <a:lstStyle/>
                    <a:p>
                      <a:pPr algn="r"/>
                      <a:r>
                        <a:rPr lang="en-US" dirty="0" smtClean="0"/>
                        <a:t>$5,399</a:t>
                      </a:r>
                      <a:endParaRPr lang="en-US" dirty="0"/>
                    </a:p>
                  </a:txBody>
                  <a:tcPr/>
                </a:tc>
                <a:tc>
                  <a:txBody>
                    <a:bodyPr/>
                    <a:lstStyle/>
                    <a:p>
                      <a:pPr algn="r"/>
                      <a:r>
                        <a:rPr lang="en-US" dirty="0" smtClean="0"/>
                        <a:t>51</a:t>
                      </a:r>
                      <a:endParaRPr lang="en-US" dirty="0"/>
                    </a:p>
                  </a:txBody>
                  <a:tcPr/>
                </a:tc>
                <a:tc>
                  <a:txBody>
                    <a:bodyPr/>
                    <a:lstStyle/>
                    <a:p>
                      <a:pPr algn="r"/>
                      <a:r>
                        <a:rPr lang="en-US" dirty="0" smtClean="0"/>
                        <a:t>$12,625</a:t>
                      </a:r>
                      <a:endParaRPr lang="en-US" dirty="0"/>
                    </a:p>
                  </a:txBody>
                  <a:tcPr/>
                </a:tc>
              </a:tr>
              <a:tr h="370840">
                <a:tc>
                  <a:txBody>
                    <a:bodyPr/>
                    <a:lstStyle/>
                    <a:p>
                      <a:r>
                        <a:rPr lang="en-US" sz="1600" dirty="0" smtClean="0"/>
                        <a:t>Firm size</a:t>
                      </a:r>
                      <a:r>
                        <a:rPr lang="en-US" sz="1600" baseline="0" dirty="0" smtClean="0"/>
                        <a:t> 50-499</a:t>
                      </a:r>
                      <a:endParaRPr lang="en-US" sz="1600" dirty="0"/>
                    </a:p>
                  </a:txBody>
                  <a:tcPr/>
                </a:tc>
                <a:tc>
                  <a:txBody>
                    <a:bodyPr/>
                    <a:lstStyle/>
                    <a:p>
                      <a:pPr algn="r"/>
                      <a:r>
                        <a:rPr lang="en-US" dirty="0" smtClean="0"/>
                        <a:t>58</a:t>
                      </a:r>
                      <a:endParaRPr lang="en-US" dirty="0"/>
                    </a:p>
                  </a:txBody>
                  <a:tcPr/>
                </a:tc>
                <a:tc>
                  <a:txBody>
                    <a:bodyPr/>
                    <a:lstStyle/>
                    <a:p>
                      <a:pPr algn="r"/>
                      <a:r>
                        <a:rPr lang="en-US" dirty="0" smtClean="0"/>
                        <a:t>$4,149</a:t>
                      </a:r>
                      <a:endParaRPr lang="en-US" dirty="0"/>
                    </a:p>
                  </a:txBody>
                  <a:tcPr/>
                </a:tc>
                <a:tc>
                  <a:txBody>
                    <a:bodyPr/>
                    <a:lstStyle/>
                    <a:p>
                      <a:pPr algn="r"/>
                      <a:r>
                        <a:rPr lang="en-US" dirty="0" smtClean="0"/>
                        <a:t>49</a:t>
                      </a:r>
                      <a:endParaRPr lang="en-US" dirty="0"/>
                    </a:p>
                  </a:txBody>
                  <a:tcPr/>
                </a:tc>
                <a:tc>
                  <a:txBody>
                    <a:bodyPr/>
                    <a:lstStyle/>
                    <a:p>
                      <a:pPr algn="r"/>
                      <a:r>
                        <a:rPr lang="en-US" dirty="0" smtClean="0"/>
                        <a:t>$13.912</a:t>
                      </a:r>
                      <a:endParaRPr lang="en-US" dirty="0"/>
                    </a:p>
                  </a:txBody>
                  <a:tcPr/>
                </a:tc>
              </a:tr>
              <a:tr h="370840">
                <a:tc>
                  <a:txBody>
                    <a:bodyPr/>
                    <a:lstStyle/>
                    <a:p>
                      <a:r>
                        <a:rPr lang="en-US" sz="1600" dirty="0" smtClean="0"/>
                        <a:t>Firm size 500+</a:t>
                      </a:r>
                      <a:endParaRPr lang="en-US" sz="1600" dirty="0"/>
                    </a:p>
                  </a:txBody>
                  <a:tcPr/>
                </a:tc>
                <a:tc>
                  <a:txBody>
                    <a:bodyPr/>
                    <a:lstStyle/>
                    <a:p>
                      <a:pPr algn="r"/>
                      <a:r>
                        <a:rPr lang="en-US" dirty="0" smtClean="0"/>
                        <a:t>51</a:t>
                      </a:r>
                      <a:endParaRPr lang="en-US" dirty="0"/>
                    </a:p>
                  </a:txBody>
                  <a:tcPr/>
                </a:tc>
                <a:tc>
                  <a:txBody>
                    <a:bodyPr/>
                    <a:lstStyle/>
                    <a:p>
                      <a:pPr algn="r"/>
                      <a:r>
                        <a:rPr lang="en-US" dirty="0" smtClean="0"/>
                        <a:t>$7,987</a:t>
                      </a:r>
                      <a:endParaRPr lang="en-US" dirty="0"/>
                    </a:p>
                  </a:txBody>
                  <a:tcPr/>
                </a:tc>
                <a:tc>
                  <a:txBody>
                    <a:bodyPr/>
                    <a:lstStyle/>
                    <a:p>
                      <a:pPr algn="r"/>
                      <a:r>
                        <a:rPr lang="en-US" dirty="0" smtClean="0"/>
                        <a:t>48</a:t>
                      </a:r>
                      <a:endParaRPr lang="en-US" dirty="0"/>
                    </a:p>
                  </a:txBody>
                  <a:tcPr/>
                </a:tc>
                <a:tc>
                  <a:txBody>
                    <a:bodyPr/>
                    <a:lstStyle/>
                    <a:p>
                      <a:pPr algn="r"/>
                      <a:r>
                        <a:rPr lang="en-US" dirty="0" smtClean="0"/>
                        <a:t>$18,331</a:t>
                      </a:r>
                      <a:endParaRPr lang="en-US" dirty="0"/>
                    </a:p>
                  </a:txBody>
                  <a:tcPr/>
                </a:tc>
              </a:tr>
              <a:tr h="370840">
                <a:tc>
                  <a:txBody>
                    <a:bodyPr/>
                    <a:lstStyle/>
                    <a:p>
                      <a:r>
                        <a:rPr lang="en-US" sz="1600" b="1" dirty="0" smtClean="0"/>
                        <a:t>Total</a:t>
                      </a:r>
                      <a:endParaRPr lang="en-US" sz="1600" b="1" dirty="0"/>
                    </a:p>
                  </a:txBody>
                  <a:tcPr/>
                </a:tc>
                <a:tc>
                  <a:txBody>
                    <a:bodyPr/>
                    <a:lstStyle/>
                    <a:p>
                      <a:pPr algn="r"/>
                      <a:r>
                        <a:rPr lang="en-US" b="1" dirty="0" smtClean="0"/>
                        <a:t>198</a:t>
                      </a:r>
                      <a:endParaRPr lang="en-US" b="1" dirty="0"/>
                    </a:p>
                  </a:txBody>
                  <a:tcPr/>
                </a:tc>
                <a:tc>
                  <a:txBody>
                    <a:bodyPr/>
                    <a:lstStyle/>
                    <a:p>
                      <a:pPr algn="r"/>
                      <a:r>
                        <a:rPr lang="en-US" b="1" dirty="0" smtClean="0"/>
                        <a:t>$5,332</a:t>
                      </a:r>
                      <a:endParaRPr lang="en-US" b="1" dirty="0"/>
                    </a:p>
                  </a:txBody>
                  <a:tcPr/>
                </a:tc>
                <a:tc>
                  <a:txBody>
                    <a:bodyPr/>
                    <a:lstStyle/>
                    <a:p>
                      <a:pPr algn="r"/>
                      <a:r>
                        <a:rPr lang="en-US" b="1" dirty="0" smtClean="0"/>
                        <a:t>148</a:t>
                      </a:r>
                      <a:endParaRPr lang="en-US" b="1" dirty="0"/>
                    </a:p>
                  </a:txBody>
                  <a:tcPr/>
                </a:tc>
                <a:tc>
                  <a:txBody>
                    <a:bodyPr/>
                    <a:lstStyle/>
                    <a:p>
                      <a:pPr algn="r"/>
                      <a:r>
                        <a:rPr lang="en-US" b="1" dirty="0" smtClean="0"/>
                        <a:t>$12,887</a:t>
                      </a:r>
                      <a:endParaRPr lang="en-US" b="1" dirty="0"/>
                    </a:p>
                  </a:txBody>
                  <a:tcPr/>
                </a:tc>
              </a:tr>
            </a:tbl>
          </a:graphicData>
        </a:graphic>
      </p:graphicFrame>
    </p:spTree>
    <p:extLst>
      <p:ext uri="{BB962C8B-B14F-4D97-AF65-F5344CB8AC3E}">
        <p14:creationId xmlns:p14="http://schemas.microsoft.com/office/powerpoint/2010/main" val="992618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 COST CALCULATOR</a:t>
            </a:r>
            <a:endParaRPr lang="en-US" dirty="0"/>
          </a:p>
        </p:txBody>
      </p:sp>
      <p:sp>
        <p:nvSpPr>
          <p:cNvPr id="3" name="Content Placeholder 2"/>
          <p:cNvSpPr>
            <a:spLocks noGrp="1"/>
          </p:cNvSpPr>
          <p:nvPr>
            <p:ph idx="1"/>
          </p:nvPr>
        </p:nvSpPr>
        <p:spPr/>
        <p:txBody>
          <a:bodyPr/>
          <a:lstStyle/>
          <a:p>
            <a:r>
              <a:rPr lang="en-US" sz="2400" dirty="0" smtClean="0"/>
              <a:t>How </a:t>
            </a:r>
            <a:r>
              <a:rPr lang="en-US" sz="2400" dirty="0"/>
              <a:t>m</a:t>
            </a:r>
            <a:r>
              <a:rPr lang="en-US" sz="2400" dirty="0" smtClean="0"/>
              <a:t>uch </a:t>
            </a:r>
            <a:r>
              <a:rPr lang="en-US" sz="2400" dirty="0"/>
              <a:t>d</a:t>
            </a:r>
            <a:r>
              <a:rPr lang="en-US" sz="2400" dirty="0" smtClean="0"/>
              <a:t>oes </a:t>
            </a:r>
            <a:r>
              <a:rPr lang="en-US" sz="2400" dirty="0"/>
              <a:t>e</a:t>
            </a:r>
            <a:r>
              <a:rPr lang="en-US" sz="2400" dirty="0" smtClean="0"/>
              <a:t>mployee </a:t>
            </a:r>
            <a:r>
              <a:rPr lang="en-US" sz="2400" dirty="0"/>
              <a:t>t</a:t>
            </a:r>
            <a:r>
              <a:rPr lang="en-US" sz="2400" dirty="0" smtClean="0"/>
              <a:t>urnover </a:t>
            </a:r>
            <a:r>
              <a:rPr lang="en-US" sz="2400" dirty="0"/>
              <a:t>c</a:t>
            </a:r>
            <a:r>
              <a:rPr lang="en-US" sz="2400" dirty="0" smtClean="0"/>
              <a:t>ost </a:t>
            </a:r>
            <a:r>
              <a:rPr lang="en-US" sz="2400" dirty="0"/>
              <a:t>y</a:t>
            </a:r>
            <a:r>
              <a:rPr lang="en-US" sz="2400" dirty="0" smtClean="0"/>
              <a:t>our </a:t>
            </a:r>
            <a:r>
              <a:rPr lang="en-US" sz="2400" dirty="0"/>
              <a:t>b</a:t>
            </a:r>
            <a:r>
              <a:rPr lang="en-US" sz="2400" dirty="0" smtClean="0"/>
              <a:t>usiness? </a:t>
            </a:r>
          </a:p>
          <a:p>
            <a:r>
              <a:rPr lang="en-US" sz="2400" b="1" dirty="0" smtClean="0"/>
              <a:t>Use </a:t>
            </a:r>
            <a:r>
              <a:rPr lang="en-US" sz="2400" b="1" dirty="0"/>
              <a:t>This Turnover Calculator To Find </a:t>
            </a:r>
            <a:r>
              <a:rPr lang="en-US" sz="2400" b="1" dirty="0" smtClean="0"/>
              <a:t>Out</a:t>
            </a:r>
          </a:p>
          <a:p>
            <a:pPr lvl="1"/>
            <a:r>
              <a:rPr lang="en-US" sz="2200" b="1" dirty="0"/>
              <a:t>http://www.cepr.net/calculators/turnover_calc.html</a:t>
            </a:r>
          </a:p>
          <a:p>
            <a:r>
              <a:rPr lang="en-US" sz="2400" dirty="0"/>
              <a:t>Turnover is </a:t>
            </a:r>
            <a:r>
              <a:rPr lang="en-US" sz="2400" dirty="0" smtClean="0"/>
              <a:t>costly, yet many </a:t>
            </a:r>
            <a:r>
              <a:rPr lang="en-US" sz="2400" dirty="0"/>
              <a:t>businesses do not </a:t>
            </a:r>
            <a:r>
              <a:rPr lang="en-US" sz="2400" dirty="0" smtClean="0"/>
              <a:t>track </a:t>
            </a:r>
            <a:r>
              <a:rPr lang="en-US" sz="2400" dirty="0"/>
              <a:t>how much </a:t>
            </a:r>
            <a:r>
              <a:rPr lang="en-US" sz="2400" dirty="0" smtClean="0"/>
              <a:t>it </a:t>
            </a:r>
            <a:r>
              <a:rPr lang="en-US" sz="2400" dirty="0"/>
              <a:t>costs them. </a:t>
            </a:r>
            <a:r>
              <a:rPr lang="en-US" sz="2400" dirty="0" smtClean="0"/>
              <a:t>This </a:t>
            </a:r>
            <a:r>
              <a:rPr lang="en-US" sz="2400" dirty="0"/>
              <a:t>turnover calculator provides an estimate of how much turnover costs your organization. </a:t>
            </a:r>
          </a:p>
          <a:p>
            <a:r>
              <a:rPr lang="en-US" sz="2400" dirty="0" smtClean="0"/>
              <a:t>Costs often </a:t>
            </a:r>
            <a:r>
              <a:rPr lang="en-US" sz="2400" dirty="0"/>
              <a:t>vary for different types of employees. The turnover calculator </a:t>
            </a:r>
            <a:r>
              <a:rPr lang="en-US" sz="2400" dirty="0" smtClean="0"/>
              <a:t>takes into account variation in wages</a:t>
            </a:r>
            <a:r>
              <a:rPr lang="en-US" sz="2400" dirty="0"/>
              <a:t>, weekly hours, and recruiting and hiring costs to calculate the cost of turnover for </a:t>
            </a:r>
            <a:r>
              <a:rPr lang="en-US" sz="2400" dirty="0" smtClean="0"/>
              <a:t>various </a:t>
            </a:r>
            <a:r>
              <a:rPr lang="en-US" sz="2400" dirty="0"/>
              <a:t>categories of workers. </a:t>
            </a:r>
          </a:p>
          <a:p>
            <a:endParaRPr lang="en-US" dirty="0"/>
          </a:p>
        </p:txBody>
      </p:sp>
    </p:spTree>
    <p:extLst>
      <p:ext uri="{BB962C8B-B14F-4D97-AF65-F5344CB8AC3E}">
        <p14:creationId xmlns:p14="http://schemas.microsoft.com/office/powerpoint/2010/main" val="140136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OTHER EFFECTS OF FAMILY LEAVE ON EMPLOYERS ARE MODEST</a:t>
            </a:r>
            <a:endParaRPr lang="en-US" sz="4400" dirty="0"/>
          </a:p>
        </p:txBody>
      </p:sp>
      <p:sp>
        <p:nvSpPr>
          <p:cNvPr id="3" name="Content Placeholder 2"/>
          <p:cNvSpPr>
            <a:spLocks noGrp="1"/>
          </p:cNvSpPr>
          <p:nvPr>
            <p:ph idx="1"/>
          </p:nvPr>
        </p:nvSpPr>
        <p:spPr/>
        <p:txBody>
          <a:bodyPr/>
          <a:lstStyle/>
          <a:p>
            <a:endParaRPr lang="en-US" sz="1000" dirty="0" smtClean="0"/>
          </a:p>
          <a:p>
            <a:r>
              <a:rPr lang="en-US" dirty="0" smtClean="0"/>
              <a:t>At any given time, relatively few workers go on leave</a:t>
            </a:r>
          </a:p>
          <a:p>
            <a:endParaRPr lang="en-US" sz="800" dirty="0" smtClean="0"/>
          </a:p>
          <a:p>
            <a:pPr lvl="1"/>
            <a:r>
              <a:rPr lang="en-US" dirty="0" smtClean="0"/>
              <a:t>PFL only leads to a small increase in leave-taking</a:t>
            </a:r>
          </a:p>
          <a:p>
            <a:pPr lvl="1"/>
            <a:r>
              <a:rPr lang="en-US" dirty="0" smtClean="0"/>
              <a:t>Leave length only slightly longer with PFL, except for non-exempt women caring for ill family members</a:t>
            </a:r>
          </a:p>
          <a:p>
            <a:pPr lvl="1"/>
            <a:endParaRPr lang="en-US" sz="1000" dirty="0" smtClean="0"/>
          </a:p>
          <a:p>
            <a:r>
              <a:rPr lang="en-US" dirty="0" smtClean="0"/>
              <a:t>Most work of leave takers is assigned to co-workers, at little or no cost to employers</a:t>
            </a:r>
          </a:p>
          <a:p>
            <a:endParaRPr lang="en-US" sz="1000" dirty="0" smtClean="0"/>
          </a:p>
          <a:p>
            <a:r>
              <a:rPr lang="en-US" dirty="0" smtClean="0"/>
              <a:t>But few co-workers report negative effects</a:t>
            </a:r>
          </a:p>
          <a:p>
            <a:endParaRPr lang="en-US" dirty="0" smtClean="0"/>
          </a:p>
          <a:p>
            <a:pPr lvl="1"/>
            <a:endParaRPr lang="en-US" dirty="0"/>
          </a:p>
        </p:txBody>
      </p:sp>
    </p:spTree>
    <p:extLst>
      <p:ext uri="{BB962C8B-B14F-4D97-AF65-F5344CB8AC3E}">
        <p14:creationId xmlns:p14="http://schemas.microsoft.com/office/powerpoint/2010/main" val="2153574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850"/>
            <a:ext cx="9753600" cy="1143000"/>
          </a:xfrm>
        </p:spPr>
        <p:txBody>
          <a:bodyPr/>
          <a:lstStyle/>
          <a:p>
            <a:r>
              <a:rPr lang="en-US" sz="4400" dirty="0" smtClean="0"/>
              <a:t>  EMPLOYER-REPORTED PROPORTION OF</a:t>
            </a:r>
            <a:br>
              <a:rPr lang="en-US" sz="4400" dirty="0" smtClean="0"/>
            </a:br>
            <a:r>
              <a:rPr lang="en-US" sz="4400" dirty="0" smtClean="0"/>
              <a:t>  WORKERS ON LEAVE (in previous year)</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0848781"/>
              </p:ext>
            </p:extLst>
          </p:nvPr>
        </p:nvGraphicFramePr>
        <p:xfrm>
          <a:off x="228600" y="2209800"/>
          <a:ext cx="8458200" cy="2931160"/>
        </p:xfrm>
        <a:graphic>
          <a:graphicData uri="http://schemas.openxmlformats.org/drawingml/2006/table">
            <a:tbl>
              <a:tblPr firstRow="1" bandRow="1">
                <a:tableStyleId>{5C22544A-7EE6-4342-B048-85BDC9FD1C3A}</a:tableStyleId>
              </a:tblPr>
              <a:tblGrid>
                <a:gridCol w="1371600"/>
                <a:gridCol w="838200"/>
                <a:gridCol w="762000"/>
                <a:gridCol w="914400"/>
                <a:gridCol w="914400"/>
                <a:gridCol w="914400"/>
                <a:gridCol w="914400"/>
                <a:gridCol w="914400"/>
                <a:gridCol w="914400"/>
              </a:tblGrid>
              <a:tr h="370840">
                <a:tc>
                  <a:txBody>
                    <a:bodyPr/>
                    <a:lstStyle/>
                    <a:p>
                      <a:endParaRPr lang="en-US" dirty="0"/>
                    </a:p>
                  </a:txBody>
                  <a:tcPr/>
                </a:tc>
                <a:tc gridSpan="2">
                  <a:txBody>
                    <a:bodyPr/>
                    <a:lstStyle/>
                    <a:p>
                      <a:pPr algn="ctr"/>
                      <a:r>
                        <a:rPr lang="en-US" dirty="0" smtClean="0"/>
                        <a:t>Total</a:t>
                      </a:r>
                      <a:endParaRPr lang="en-US" dirty="0"/>
                    </a:p>
                  </a:txBody>
                  <a:tcPr/>
                </a:tc>
                <a:tc hMerge="1">
                  <a:txBody>
                    <a:bodyPr/>
                    <a:lstStyle/>
                    <a:p>
                      <a:endParaRPr lang="en-US" dirty="0"/>
                    </a:p>
                  </a:txBody>
                  <a:tcPr/>
                </a:tc>
                <a:tc gridSpan="2">
                  <a:txBody>
                    <a:bodyPr/>
                    <a:lstStyle/>
                    <a:p>
                      <a:pPr algn="ctr"/>
                      <a:r>
                        <a:rPr lang="en-US" dirty="0" smtClean="0"/>
                        <a:t>Firm Size &lt; 50</a:t>
                      </a:r>
                      <a:endParaRPr lang="en-US" dirty="0"/>
                    </a:p>
                  </a:txBody>
                  <a:tcPr/>
                </a:tc>
                <a:tc hMerge="1">
                  <a:txBody>
                    <a:bodyPr/>
                    <a:lstStyle/>
                    <a:p>
                      <a:endParaRPr lang="en-US" dirty="0"/>
                    </a:p>
                  </a:txBody>
                  <a:tcPr/>
                </a:tc>
                <a:tc gridSpan="2">
                  <a:txBody>
                    <a:bodyPr/>
                    <a:lstStyle/>
                    <a:p>
                      <a:pPr algn="ctr"/>
                      <a:r>
                        <a:rPr lang="en-US" dirty="0" smtClean="0"/>
                        <a:t>Firm Size</a:t>
                      </a:r>
                      <a:r>
                        <a:rPr lang="en-US" baseline="0" dirty="0" smtClean="0"/>
                        <a:t> </a:t>
                      </a:r>
                    </a:p>
                    <a:p>
                      <a:pPr algn="ctr"/>
                      <a:r>
                        <a:rPr lang="en-US" baseline="0" dirty="0" smtClean="0"/>
                        <a:t>50-499</a:t>
                      </a:r>
                      <a:endParaRPr lang="en-US" dirty="0"/>
                    </a:p>
                  </a:txBody>
                  <a:tcPr/>
                </a:tc>
                <a:tc hMerge="1">
                  <a:txBody>
                    <a:bodyPr/>
                    <a:lstStyle/>
                    <a:p>
                      <a:endParaRPr lang="en-US" dirty="0"/>
                    </a:p>
                  </a:txBody>
                  <a:tcPr/>
                </a:tc>
                <a:tc gridSpan="2">
                  <a:txBody>
                    <a:bodyPr/>
                    <a:lstStyle/>
                    <a:p>
                      <a:pPr algn="ctr"/>
                      <a:r>
                        <a:rPr lang="en-US" dirty="0" smtClean="0"/>
                        <a:t>Firm Size 500+</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2004</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2004</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2004</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2004</a:t>
                      </a:r>
                      <a:endParaRPr lang="en-US" dirty="0"/>
                    </a:p>
                  </a:txBody>
                  <a:tcPr/>
                </a:tc>
                <a:tc>
                  <a:txBody>
                    <a:bodyPr/>
                    <a:lstStyle/>
                    <a:p>
                      <a:pPr algn="ctr"/>
                      <a:r>
                        <a:rPr lang="en-US" dirty="0" smtClean="0"/>
                        <a:t>2010</a:t>
                      </a:r>
                      <a:endParaRPr lang="en-US" dirty="0"/>
                    </a:p>
                  </a:txBody>
                  <a:tcPr/>
                </a:tc>
              </a:tr>
              <a:tr h="370840">
                <a:tc>
                  <a:txBody>
                    <a:bodyPr/>
                    <a:lstStyle/>
                    <a:p>
                      <a:r>
                        <a:rPr lang="en-US" dirty="0" smtClean="0"/>
                        <a:t>Number of firms</a:t>
                      </a:r>
                      <a:endParaRPr lang="en-US" dirty="0"/>
                    </a:p>
                  </a:txBody>
                  <a:tcPr/>
                </a:tc>
                <a:tc>
                  <a:txBody>
                    <a:bodyPr/>
                    <a:lstStyle/>
                    <a:p>
                      <a:pPr algn="ctr"/>
                      <a:r>
                        <a:rPr lang="en-US" dirty="0" smtClean="0"/>
                        <a:t>263</a:t>
                      </a:r>
                      <a:endParaRPr lang="en-US" dirty="0"/>
                    </a:p>
                  </a:txBody>
                  <a:tcPr/>
                </a:tc>
                <a:tc>
                  <a:txBody>
                    <a:bodyPr/>
                    <a:lstStyle/>
                    <a:p>
                      <a:pPr algn="ctr"/>
                      <a:r>
                        <a:rPr lang="en-US" dirty="0" smtClean="0"/>
                        <a:t>253</a:t>
                      </a:r>
                      <a:endParaRPr lang="en-US" dirty="0"/>
                    </a:p>
                  </a:txBody>
                  <a:tcPr/>
                </a:tc>
                <a:tc>
                  <a:txBody>
                    <a:bodyPr/>
                    <a:lstStyle/>
                    <a:p>
                      <a:pPr algn="ctr"/>
                      <a:r>
                        <a:rPr lang="en-US" dirty="0" smtClean="0"/>
                        <a:t>134</a:t>
                      </a:r>
                      <a:endParaRPr lang="en-US" dirty="0"/>
                    </a:p>
                  </a:txBody>
                  <a:tcPr/>
                </a:tc>
                <a:tc>
                  <a:txBody>
                    <a:bodyPr/>
                    <a:lstStyle/>
                    <a:p>
                      <a:pPr algn="ctr"/>
                      <a:r>
                        <a:rPr lang="en-US" dirty="0" smtClean="0"/>
                        <a:t>102</a:t>
                      </a:r>
                      <a:endParaRPr lang="en-US" dirty="0"/>
                    </a:p>
                  </a:txBody>
                  <a:tcPr/>
                </a:tc>
                <a:tc>
                  <a:txBody>
                    <a:bodyPr/>
                    <a:lstStyle/>
                    <a:p>
                      <a:pPr algn="ctr"/>
                      <a:r>
                        <a:rPr lang="en-US" dirty="0" smtClean="0"/>
                        <a:t>65</a:t>
                      </a:r>
                      <a:endParaRPr lang="en-US" dirty="0"/>
                    </a:p>
                  </a:txBody>
                  <a:tcPr/>
                </a:tc>
                <a:tc>
                  <a:txBody>
                    <a:bodyPr/>
                    <a:lstStyle/>
                    <a:p>
                      <a:pPr algn="ctr"/>
                      <a:r>
                        <a:rPr lang="en-US" dirty="0" smtClean="0"/>
                        <a:t>84</a:t>
                      </a:r>
                      <a:endParaRPr lang="en-US" dirty="0"/>
                    </a:p>
                  </a:txBody>
                  <a:tcPr/>
                </a:tc>
                <a:tc>
                  <a:txBody>
                    <a:bodyPr/>
                    <a:lstStyle/>
                    <a:p>
                      <a:pPr algn="ctr"/>
                      <a:r>
                        <a:rPr lang="en-US" dirty="0" smtClean="0"/>
                        <a:t>64</a:t>
                      </a:r>
                      <a:endParaRPr lang="en-US" dirty="0"/>
                    </a:p>
                  </a:txBody>
                  <a:tcPr/>
                </a:tc>
                <a:tc>
                  <a:txBody>
                    <a:bodyPr/>
                    <a:lstStyle/>
                    <a:p>
                      <a:pPr algn="ctr"/>
                      <a:r>
                        <a:rPr lang="en-US" dirty="0" smtClean="0"/>
                        <a:t>67</a:t>
                      </a:r>
                      <a:endParaRPr lang="en-US" dirty="0"/>
                    </a:p>
                  </a:txBody>
                  <a:tcPr/>
                </a:tc>
              </a:tr>
              <a:tr h="635317">
                <a:tc>
                  <a:txBody>
                    <a:bodyPr/>
                    <a:lstStyle/>
                    <a:p>
                      <a:r>
                        <a:rPr lang="en-US" dirty="0" smtClean="0"/>
                        <a:t>Parental (median)</a:t>
                      </a:r>
                    </a:p>
                  </a:txBody>
                  <a:tcPr/>
                </a:tc>
                <a:tc>
                  <a:txBody>
                    <a:bodyPr/>
                    <a:lstStyle/>
                    <a:p>
                      <a:pPr algn="r"/>
                      <a:r>
                        <a:rPr lang="en-US" dirty="0" smtClean="0"/>
                        <a:t>1.8%</a:t>
                      </a:r>
                      <a:endParaRPr lang="en-US" dirty="0"/>
                    </a:p>
                  </a:txBody>
                  <a:tcPr/>
                </a:tc>
                <a:tc>
                  <a:txBody>
                    <a:bodyPr/>
                    <a:lstStyle/>
                    <a:p>
                      <a:pPr algn="r"/>
                      <a:r>
                        <a:rPr lang="en-US" dirty="0" smtClean="0"/>
                        <a:t>2.5%</a:t>
                      </a:r>
                      <a:endParaRPr lang="en-US" dirty="0"/>
                    </a:p>
                  </a:txBody>
                  <a:tcPr/>
                </a:tc>
                <a:tc>
                  <a:txBody>
                    <a:bodyPr/>
                    <a:lstStyle/>
                    <a:p>
                      <a:pPr algn="r"/>
                      <a:r>
                        <a:rPr lang="en-US" dirty="0" smtClean="0"/>
                        <a:t>6.7%</a:t>
                      </a:r>
                      <a:endParaRPr lang="en-US" dirty="0"/>
                    </a:p>
                  </a:txBody>
                  <a:tcPr/>
                </a:tc>
                <a:tc>
                  <a:txBody>
                    <a:bodyPr/>
                    <a:lstStyle/>
                    <a:p>
                      <a:pPr algn="r"/>
                      <a:r>
                        <a:rPr lang="en-US" dirty="0" smtClean="0"/>
                        <a:t>7.4%</a:t>
                      </a:r>
                      <a:endParaRPr lang="en-US" dirty="0"/>
                    </a:p>
                  </a:txBody>
                  <a:tcPr/>
                </a:tc>
                <a:tc>
                  <a:txBody>
                    <a:bodyPr/>
                    <a:lstStyle/>
                    <a:p>
                      <a:pPr algn="r"/>
                      <a:r>
                        <a:rPr lang="en-US" dirty="0" smtClean="0"/>
                        <a:t>1.4%</a:t>
                      </a:r>
                      <a:endParaRPr lang="en-US" dirty="0"/>
                    </a:p>
                  </a:txBody>
                  <a:tcPr/>
                </a:tc>
                <a:tc>
                  <a:txBody>
                    <a:bodyPr/>
                    <a:lstStyle/>
                    <a:p>
                      <a:pPr algn="r"/>
                      <a:r>
                        <a:rPr lang="en-US" dirty="0" smtClean="0"/>
                        <a:t>2.1%</a:t>
                      </a:r>
                      <a:endParaRPr lang="en-US" dirty="0"/>
                    </a:p>
                  </a:txBody>
                  <a:tcPr/>
                </a:tc>
                <a:tc>
                  <a:txBody>
                    <a:bodyPr/>
                    <a:lstStyle/>
                    <a:p>
                      <a:pPr algn="r"/>
                      <a:r>
                        <a:rPr lang="en-US" dirty="0" smtClean="0"/>
                        <a:t>1.7%</a:t>
                      </a:r>
                      <a:endParaRPr lang="en-US" dirty="0"/>
                    </a:p>
                  </a:txBody>
                  <a:tcPr/>
                </a:tc>
                <a:tc>
                  <a:txBody>
                    <a:bodyPr/>
                    <a:lstStyle/>
                    <a:p>
                      <a:pPr algn="r"/>
                      <a:r>
                        <a:rPr lang="en-US" dirty="0" smtClean="0"/>
                        <a:t>2.4%</a:t>
                      </a:r>
                      <a:endParaRPr lang="en-US" dirty="0"/>
                    </a:p>
                  </a:txBody>
                  <a:tcPr/>
                </a:tc>
              </a:tr>
              <a:tr h="370840">
                <a:tc>
                  <a:txBody>
                    <a:bodyPr/>
                    <a:lstStyle/>
                    <a:p>
                      <a:r>
                        <a:rPr lang="en-US" dirty="0" smtClean="0"/>
                        <a:t>Pregnancy</a:t>
                      </a:r>
                    </a:p>
                    <a:p>
                      <a:r>
                        <a:rPr lang="en-US" dirty="0" smtClean="0"/>
                        <a:t>(median)</a:t>
                      </a:r>
                      <a:endParaRPr lang="en-US" dirty="0"/>
                    </a:p>
                  </a:txBody>
                  <a:tcPr/>
                </a:tc>
                <a:tc>
                  <a:txBody>
                    <a:bodyPr/>
                    <a:lstStyle/>
                    <a:p>
                      <a:pPr algn="r"/>
                      <a:endParaRPr lang="en-US" dirty="0"/>
                    </a:p>
                  </a:txBody>
                  <a:tcPr/>
                </a:tc>
                <a:tc>
                  <a:txBody>
                    <a:bodyPr/>
                    <a:lstStyle/>
                    <a:p>
                      <a:pPr algn="r"/>
                      <a:r>
                        <a:rPr lang="en-US" dirty="0" smtClean="0"/>
                        <a:t>2.5%</a:t>
                      </a:r>
                      <a:endParaRPr lang="en-US" dirty="0"/>
                    </a:p>
                  </a:txBody>
                  <a:tcPr/>
                </a:tc>
                <a:tc>
                  <a:txBody>
                    <a:bodyPr/>
                    <a:lstStyle/>
                    <a:p>
                      <a:pPr algn="r"/>
                      <a:endParaRPr lang="en-US" dirty="0"/>
                    </a:p>
                  </a:txBody>
                  <a:tcPr/>
                </a:tc>
                <a:tc>
                  <a:txBody>
                    <a:bodyPr/>
                    <a:lstStyle/>
                    <a:p>
                      <a:pPr algn="r"/>
                      <a:r>
                        <a:rPr lang="en-US" dirty="0" smtClean="0"/>
                        <a:t>6.5%</a:t>
                      </a:r>
                      <a:endParaRPr lang="en-US" dirty="0"/>
                    </a:p>
                  </a:txBody>
                  <a:tcPr/>
                </a:tc>
                <a:tc>
                  <a:txBody>
                    <a:bodyPr/>
                    <a:lstStyle/>
                    <a:p>
                      <a:pPr algn="r"/>
                      <a:endParaRPr lang="en-US" dirty="0"/>
                    </a:p>
                  </a:txBody>
                  <a:tcPr/>
                </a:tc>
                <a:tc>
                  <a:txBody>
                    <a:bodyPr/>
                    <a:lstStyle/>
                    <a:p>
                      <a:pPr algn="r"/>
                      <a:r>
                        <a:rPr lang="en-US" dirty="0" smtClean="0"/>
                        <a:t>2.5%</a:t>
                      </a:r>
                      <a:endParaRPr lang="en-US" dirty="0"/>
                    </a:p>
                  </a:txBody>
                  <a:tcPr/>
                </a:tc>
                <a:tc>
                  <a:txBody>
                    <a:bodyPr/>
                    <a:lstStyle/>
                    <a:p>
                      <a:pPr algn="r"/>
                      <a:endParaRPr lang="en-US" dirty="0"/>
                    </a:p>
                  </a:txBody>
                  <a:tcPr/>
                </a:tc>
                <a:tc>
                  <a:txBody>
                    <a:bodyPr/>
                    <a:lstStyle/>
                    <a:p>
                      <a:pPr algn="r"/>
                      <a:r>
                        <a:rPr lang="en-US" dirty="0" smtClean="0"/>
                        <a:t>2.0%</a:t>
                      </a:r>
                      <a:endParaRPr lang="en-US" dirty="0"/>
                    </a:p>
                  </a:txBody>
                  <a:tcPr/>
                </a:tc>
              </a:tr>
            </a:tbl>
          </a:graphicData>
        </a:graphic>
      </p:graphicFrame>
    </p:spTree>
    <p:extLst>
      <p:ext uri="{BB962C8B-B14F-4D97-AF65-F5344CB8AC3E}">
        <p14:creationId xmlns:p14="http://schemas.microsoft.com/office/powerpoint/2010/main" val="3121037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1143000"/>
          </a:xfrm>
        </p:spPr>
        <p:txBody>
          <a:bodyPr/>
          <a:lstStyle/>
          <a:p>
            <a:r>
              <a:rPr lang="en-US" dirty="0" smtClean="0"/>
              <a:t>MEDIAN LENGTH OF LEAVE - IN WEEKS </a:t>
            </a:r>
            <a:r>
              <a:rPr lang="en-US" sz="4000" dirty="0" smtClean="0"/>
              <a:t>(employee survey)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915083"/>
              </p:ext>
            </p:extLst>
          </p:nvPr>
        </p:nvGraphicFramePr>
        <p:xfrm>
          <a:off x="1295400" y="1905000"/>
          <a:ext cx="5878285" cy="3876040"/>
        </p:xfrm>
        <a:graphic>
          <a:graphicData uri="http://schemas.openxmlformats.org/drawingml/2006/table">
            <a:tbl>
              <a:tblPr firstRow="1" bandRow="1">
                <a:tableStyleId>{5C22544A-7EE6-4342-B048-85BDC9FD1C3A}</a:tableStyleId>
              </a:tblPr>
              <a:tblGrid>
                <a:gridCol w="1175657"/>
                <a:gridCol w="1175657"/>
                <a:gridCol w="1175657"/>
                <a:gridCol w="1175657"/>
                <a:gridCol w="1175657"/>
              </a:tblGrid>
              <a:tr h="370840">
                <a:tc>
                  <a:txBody>
                    <a:bodyPr/>
                    <a:lstStyle/>
                    <a:p>
                      <a:endParaRPr lang="en-US" dirty="0"/>
                    </a:p>
                  </a:txBody>
                  <a:tcPr/>
                </a:tc>
                <a:tc gridSpan="2">
                  <a:txBody>
                    <a:bodyPr/>
                    <a:lstStyle/>
                    <a:p>
                      <a:pPr algn="ctr"/>
                      <a:r>
                        <a:rPr lang="en-US" dirty="0" smtClean="0"/>
                        <a:t>Baby</a:t>
                      </a:r>
                      <a:r>
                        <a:rPr lang="en-US" baseline="0" dirty="0" smtClean="0"/>
                        <a:t> Bonding</a:t>
                      </a:r>
                      <a:endParaRPr lang="en-US" dirty="0"/>
                    </a:p>
                  </a:txBody>
                  <a:tcPr/>
                </a:tc>
                <a:tc hMerge="1">
                  <a:txBody>
                    <a:bodyPr/>
                    <a:lstStyle/>
                    <a:p>
                      <a:endParaRPr lang="en-US" dirty="0"/>
                    </a:p>
                  </a:txBody>
                  <a:tcPr/>
                </a:tc>
                <a:tc gridSpan="2">
                  <a:txBody>
                    <a:bodyPr/>
                    <a:lstStyle/>
                    <a:p>
                      <a:pPr algn="ctr"/>
                      <a:r>
                        <a:rPr lang="en-US" dirty="0" smtClean="0"/>
                        <a:t>Ill Family Member</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2004</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2004</a:t>
                      </a:r>
                      <a:endParaRPr lang="en-US" dirty="0"/>
                    </a:p>
                  </a:txBody>
                  <a:tcPr/>
                </a:tc>
                <a:tc>
                  <a:txBody>
                    <a:bodyPr/>
                    <a:lstStyle/>
                    <a:p>
                      <a:pPr algn="ctr"/>
                      <a:r>
                        <a:rPr lang="en-US" dirty="0" smtClean="0"/>
                        <a:t>2010</a:t>
                      </a:r>
                      <a:endParaRPr lang="en-US" dirty="0"/>
                    </a:p>
                  </a:txBody>
                  <a:tcPr/>
                </a:tc>
              </a:tr>
              <a:tr h="370840">
                <a:tc>
                  <a:txBody>
                    <a:bodyPr/>
                    <a:lstStyle/>
                    <a:p>
                      <a:r>
                        <a:rPr lang="en-US" dirty="0" smtClean="0"/>
                        <a:t># leave takers</a:t>
                      </a:r>
                      <a:endParaRPr lang="en-US" dirty="0"/>
                    </a:p>
                  </a:txBody>
                  <a:tcPr/>
                </a:tc>
                <a:tc>
                  <a:txBody>
                    <a:bodyPr/>
                    <a:lstStyle/>
                    <a:p>
                      <a:pPr algn="ctr"/>
                      <a:r>
                        <a:rPr lang="en-US" dirty="0" smtClean="0"/>
                        <a:t>65</a:t>
                      </a:r>
                      <a:endParaRPr lang="en-US" dirty="0"/>
                    </a:p>
                  </a:txBody>
                  <a:tcPr/>
                </a:tc>
                <a:tc>
                  <a:txBody>
                    <a:bodyPr/>
                    <a:lstStyle/>
                    <a:p>
                      <a:pPr algn="ctr"/>
                      <a:r>
                        <a:rPr lang="en-US" dirty="0" smtClean="0"/>
                        <a:t>98</a:t>
                      </a:r>
                      <a:endParaRPr lang="en-US" dirty="0"/>
                    </a:p>
                  </a:txBody>
                  <a:tcPr/>
                </a:tc>
                <a:tc>
                  <a:txBody>
                    <a:bodyPr/>
                    <a:lstStyle/>
                    <a:p>
                      <a:pPr algn="ctr"/>
                      <a:r>
                        <a:rPr lang="en-US" dirty="0" smtClean="0"/>
                        <a:t>33</a:t>
                      </a:r>
                      <a:endParaRPr lang="en-US" dirty="0"/>
                    </a:p>
                  </a:txBody>
                  <a:tcPr/>
                </a:tc>
                <a:tc>
                  <a:txBody>
                    <a:bodyPr/>
                    <a:lstStyle/>
                    <a:p>
                      <a:pPr algn="ctr"/>
                      <a:r>
                        <a:rPr lang="en-US" dirty="0" smtClean="0"/>
                        <a:t>53</a:t>
                      </a:r>
                      <a:endParaRPr lang="en-US" dirty="0"/>
                    </a:p>
                  </a:txBody>
                  <a:tcPr/>
                </a:tc>
              </a:tr>
              <a:tr h="370840">
                <a:tc>
                  <a:txBody>
                    <a:bodyPr/>
                    <a:lstStyle/>
                    <a:p>
                      <a:r>
                        <a:rPr lang="en-US" dirty="0" smtClean="0"/>
                        <a:t>EXEMPT </a:t>
                      </a:r>
                      <a:endParaRPr lang="en-US" dirty="0"/>
                    </a:p>
                  </a:txBody>
                  <a:tcPr/>
                </a:tc>
                <a:tc>
                  <a:txBody>
                    <a:bodyPr/>
                    <a:lstStyle/>
                    <a:p>
                      <a:pPr algn="r"/>
                      <a:r>
                        <a:rPr lang="en-US" dirty="0" smtClean="0"/>
                        <a:t>weeks</a:t>
                      </a:r>
                      <a:endParaRPr lang="en-US" dirty="0"/>
                    </a:p>
                  </a:txBody>
                  <a:tcPr/>
                </a:tc>
                <a:tc>
                  <a:txBody>
                    <a:bodyPr/>
                    <a:lstStyle/>
                    <a:p>
                      <a:pPr algn="r"/>
                      <a:r>
                        <a:rPr lang="en-US" dirty="0" smtClean="0"/>
                        <a:t>weeks</a:t>
                      </a:r>
                      <a:endParaRPr lang="en-US" dirty="0"/>
                    </a:p>
                  </a:txBody>
                  <a:tcPr/>
                </a:tc>
                <a:tc>
                  <a:txBody>
                    <a:bodyPr/>
                    <a:lstStyle/>
                    <a:p>
                      <a:pPr algn="r"/>
                      <a:r>
                        <a:rPr lang="en-US" dirty="0" smtClean="0"/>
                        <a:t>weeks</a:t>
                      </a:r>
                      <a:endParaRPr lang="en-US" dirty="0"/>
                    </a:p>
                  </a:txBody>
                  <a:tcPr/>
                </a:tc>
                <a:tc>
                  <a:txBody>
                    <a:bodyPr/>
                    <a:lstStyle/>
                    <a:p>
                      <a:pPr algn="r"/>
                      <a:r>
                        <a:rPr lang="en-US" dirty="0" smtClean="0"/>
                        <a:t>weeks</a:t>
                      </a:r>
                      <a:endParaRPr lang="en-US" dirty="0"/>
                    </a:p>
                  </a:txBody>
                  <a:tcPr/>
                </a:tc>
              </a:tr>
              <a:tr h="370840">
                <a:tc>
                  <a:txBody>
                    <a:bodyPr/>
                    <a:lstStyle/>
                    <a:p>
                      <a:r>
                        <a:rPr lang="en-US" dirty="0" smtClean="0"/>
                        <a:t>  Male </a:t>
                      </a:r>
                      <a:endParaRPr lang="en-US" dirty="0"/>
                    </a:p>
                  </a:txBody>
                  <a:tcPr/>
                </a:tc>
                <a:tc>
                  <a:txBody>
                    <a:bodyPr/>
                    <a:lstStyle/>
                    <a:p>
                      <a:pPr algn="r"/>
                      <a:r>
                        <a:rPr lang="en-US" dirty="0" smtClean="0"/>
                        <a:t>3</a:t>
                      </a:r>
                      <a:endParaRPr lang="en-US" dirty="0"/>
                    </a:p>
                  </a:txBody>
                  <a:tcPr/>
                </a:tc>
                <a:tc>
                  <a:txBody>
                    <a:bodyPr/>
                    <a:lstStyle/>
                    <a:p>
                      <a:pPr algn="r"/>
                      <a:r>
                        <a:rPr lang="en-US" dirty="0" smtClean="0"/>
                        <a:t>3</a:t>
                      </a:r>
                      <a:endParaRPr lang="en-US" dirty="0"/>
                    </a:p>
                  </a:txBody>
                  <a:tcPr/>
                </a:tc>
                <a:tc>
                  <a:txBody>
                    <a:bodyPr/>
                    <a:lstStyle/>
                    <a:p>
                      <a:pPr algn="r"/>
                      <a:r>
                        <a:rPr lang="en-US" dirty="0" smtClean="0"/>
                        <a:t>3</a:t>
                      </a:r>
                      <a:endParaRPr lang="en-US" dirty="0"/>
                    </a:p>
                  </a:txBody>
                  <a:tcPr/>
                </a:tc>
                <a:tc>
                  <a:txBody>
                    <a:bodyPr/>
                    <a:lstStyle/>
                    <a:p>
                      <a:pPr algn="r"/>
                      <a:r>
                        <a:rPr lang="en-US" dirty="0" smtClean="0"/>
                        <a:t>4</a:t>
                      </a:r>
                      <a:endParaRPr lang="en-US" dirty="0"/>
                    </a:p>
                  </a:txBody>
                  <a:tcPr/>
                </a:tc>
              </a:tr>
              <a:tr h="370840">
                <a:tc>
                  <a:txBody>
                    <a:bodyPr/>
                    <a:lstStyle/>
                    <a:p>
                      <a:r>
                        <a:rPr lang="en-US" dirty="0" smtClean="0"/>
                        <a:t>  Female</a:t>
                      </a:r>
                      <a:endParaRPr lang="en-US" dirty="0"/>
                    </a:p>
                  </a:txBody>
                  <a:tcPr/>
                </a:tc>
                <a:tc>
                  <a:txBody>
                    <a:bodyPr/>
                    <a:lstStyle/>
                    <a:p>
                      <a:pPr algn="r"/>
                      <a:r>
                        <a:rPr lang="en-US" dirty="0" smtClean="0"/>
                        <a:t>11</a:t>
                      </a:r>
                      <a:endParaRPr lang="en-US" dirty="0"/>
                    </a:p>
                  </a:txBody>
                  <a:tcPr/>
                </a:tc>
                <a:tc>
                  <a:txBody>
                    <a:bodyPr/>
                    <a:lstStyle/>
                    <a:p>
                      <a:pPr algn="r"/>
                      <a:r>
                        <a:rPr lang="en-US" dirty="0" smtClean="0"/>
                        <a:t>12</a:t>
                      </a:r>
                      <a:endParaRPr lang="en-US" dirty="0"/>
                    </a:p>
                  </a:txBody>
                  <a:tcPr/>
                </a:tc>
                <a:tc>
                  <a:txBody>
                    <a:bodyPr/>
                    <a:lstStyle/>
                    <a:p>
                      <a:pPr algn="r"/>
                      <a:r>
                        <a:rPr lang="en-US" dirty="0" smtClean="0"/>
                        <a:t>4</a:t>
                      </a:r>
                      <a:endParaRPr lang="en-US" dirty="0"/>
                    </a:p>
                  </a:txBody>
                  <a:tcPr/>
                </a:tc>
                <a:tc>
                  <a:txBody>
                    <a:bodyPr/>
                    <a:lstStyle/>
                    <a:p>
                      <a:pPr algn="r"/>
                      <a:r>
                        <a:rPr lang="en-US" dirty="0" smtClean="0"/>
                        <a:t>4.5</a:t>
                      </a:r>
                      <a:endParaRPr lang="en-US" dirty="0"/>
                    </a:p>
                  </a:txBody>
                  <a:tcPr/>
                </a:tc>
              </a:tr>
              <a:tr h="370840">
                <a:tc>
                  <a:txBody>
                    <a:bodyPr/>
                    <a:lstStyle/>
                    <a:p>
                      <a:r>
                        <a:rPr lang="en-US" dirty="0" smtClean="0"/>
                        <a:t>NON-EXEMPT</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370840">
                <a:tc>
                  <a:txBody>
                    <a:bodyPr/>
                    <a:lstStyle/>
                    <a:p>
                      <a:r>
                        <a:rPr lang="en-US" dirty="0" smtClean="0"/>
                        <a:t>  Male</a:t>
                      </a:r>
                      <a:endParaRPr lang="en-US" dirty="0"/>
                    </a:p>
                  </a:txBody>
                  <a:tcPr/>
                </a:tc>
                <a:tc>
                  <a:txBody>
                    <a:bodyPr/>
                    <a:lstStyle/>
                    <a:p>
                      <a:pPr algn="r"/>
                      <a:r>
                        <a:rPr lang="en-US" dirty="0" smtClean="0"/>
                        <a:t>3</a:t>
                      </a:r>
                      <a:endParaRPr lang="en-US" dirty="0"/>
                    </a:p>
                  </a:txBody>
                  <a:tcPr/>
                </a:tc>
                <a:tc>
                  <a:txBody>
                    <a:bodyPr/>
                    <a:lstStyle/>
                    <a:p>
                      <a:pPr algn="r"/>
                      <a:r>
                        <a:rPr lang="en-US" dirty="0" smtClean="0"/>
                        <a:t>3</a:t>
                      </a:r>
                      <a:endParaRPr lang="en-US" dirty="0"/>
                    </a:p>
                  </a:txBody>
                  <a:tcPr/>
                </a:tc>
                <a:tc>
                  <a:txBody>
                    <a:bodyPr/>
                    <a:lstStyle/>
                    <a:p>
                      <a:pPr algn="r"/>
                      <a:r>
                        <a:rPr lang="en-US" dirty="0" smtClean="0"/>
                        <a:t>3</a:t>
                      </a:r>
                      <a:endParaRPr lang="en-US" dirty="0"/>
                    </a:p>
                  </a:txBody>
                  <a:tcPr/>
                </a:tc>
                <a:tc>
                  <a:txBody>
                    <a:bodyPr/>
                    <a:lstStyle/>
                    <a:p>
                      <a:pPr algn="r"/>
                      <a:r>
                        <a:rPr lang="en-US" dirty="0" smtClean="0"/>
                        <a:t>3</a:t>
                      </a:r>
                      <a:endParaRPr lang="en-US" dirty="0"/>
                    </a:p>
                  </a:txBody>
                  <a:tcPr/>
                </a:tc>
              </a:tr>
              <a:tr h="370840">
                <a:tc>
                  <a:txBody>
                    <a:bodyPr/>
                    <a:lstStyle/>
                    <a:p>
                      <a:r>
                        <a:rPr lang="en-US" dirty="0" smtClean="0"/>
                        <a:t>  Female</a:t>
                      </a:r>
                      <a:endParaRPr lang="en-US" dirty="0"/>
                    </a:p>
                  </a:txBody>
                  <a:tcPr/>
                </a:tc>
                <a:tc>
                  <a:txBody>
                    <a:bodyPr/>
                    <a:lstStyle/>
                    <a:p>
                      <a:pPr algn="r"/>
                      <a:r>
                        <a:rPr lang="en-US" dirty="0" smtClean="0"/>
                        <a:t>12</a:t>
                      </a:r>
                      <a:endParaRPr lang="en-US" dirty="0"/>
                    </a:p>
                  </a:txBody>
                  <a:tcPr/>
                </a:tc>
                <a:tc>
                  <a:txBody>
                    <a:bodyPr/>
                    <a:lstStyle/>
                    <a:p>
                      <a:pPr algn="r"/>
                      <a:r>
                        <a:rPr lang="en-US" dirty="0" smtClean="0"/>
                        <a:t>12</a:t>
                      </a:r>
                      <a:endParaRPr lang="en-US" dirty="0"/>
                    </a:p>
                  </a:txBody>
                  <a:tcPr/>
                </a:tc>
                <a:tc>
                  <a:txBody>
                    <a:bodyPr/>
                    <a:lstStyle/>
                    <a:p>
                      <a:pPr algn="r"/>
                      <a:r>
                        <a:rPr lang="en-US" dirty="0" smtClean="0"/>
                        <a:t>3</a:t>
                      </a:r>
                      <a:endParaRPr lang="en-US" dirty="0"/>
                    </a:p>
                  </a:txBody>
                  <a:tcPr/>
                </a:tc>
                <a:tc>
                  <a:txBody>
                    <a:bodyPr/>
                    <a:lstStyle/>
                    <a:p>
                      <a:pPr algn="r"/>
                      <a:r>
                        <a:rPr lang="en-US" dirty="0" smtClean="0"/>
                        <a:t>5.5</a:t>
                      </a:r>
                      <a:endParaRPr lang="en-US" dirty="0"/>
                    </a:p>
                  </a:txBody>
                  <a:tcPr/>
                </a:tc>
              </a:tr>
            </a:tbl>
          </a:graphicData>
        </a:graphic>
      </p:graphicFrame>
    </p:spTree>
    <p:extLst>
      <p:ext uri="{BB962C8B-B14F-4D97-AF65-F5344CB8AC3E}">
        <p14:creationId xmlns:p14="http://schemas.microsoft.com/office/powerpoint/2010/main" val="776878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09650"/>
          </a:xfrm>
        </p:spPr>
        <p:txBody>
          <a:bodyPr/>
          <a:lstStyle/>
          <a:p>
            <a:r>
              <a:rPr lang="en-US" sz="4400" dirty="0" smtClean="0"/>
              <a:t>HOW WORK OF EMPLOYEES ON LEAVE WAS COVERED (2010)</a:t>
            </a:r>
            <a:endParaRPr lang="en-US" sz="44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677392048"/>
              </p:ext>
            </p:extLst>
          </p:nvPr>
        </p:nvGraphicFramePr>
        <p:xfrm>
          <a:off x="228600" y="2148841"/>
          <a:ext cx="8839197" cy="4038599"/>
        </p:xfrm>
        <a:graphic>
          <a:graphicData uri="http://schemas.openxmlformats.org/drawingml/2006/table">
            <a:tbl>
              <a:tblPr firstRow="1" bandRow="1">
                <a:tableStyleId>{5C22544A-7EE6-4342-B048-85BDC9FD1C3A}</a:tableStyleId>
              </a:tblPr>
              <a:tblGrid>
                <a:gridCol w="2438400"/>
                <a:gridCol w="818147"/>
                <a:gridCol w="775368"/>
                <a:gridCol w="852905"/>
                <a:gridCol w="852905"/>
                <a:gridCol w="739275"/>
                <a:gridCol w="762000"/>
                <a:gridCol w="866182"/>
                <a:gridCol w="734015"/>
              </a:tblGrid>
              <a:tr h="289559">
                <a:tc>
                  <a:txBody>
                    <a:bodyPr/>
                    <a:lstStyle/>
                    <a:p>
                      <a:endParaRPr lang="en-US" sz="1600" dirty="0"/>
                    </a:p>
                  </a:txBody>
                  <a:tcPr/>
                </a:tc>
                <a:tc gridSpan="4">
                  <a:txBody>
                    <a:bodyPr/>
                    <a:lstStyle/>
                    <a:p>
                      <a:pPr algn="ctr"/>
                      <a:r>
                        <a:rPr lang="en-US" sz="1600" dirty="0" smtClean="0"/>
                        <a:t>Exempt Workers</a:t>
                      </a:r>
                      <a:endParaRPr lang="en-US" sz="1600"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600" dirty="0" smtClean="0"/>
                        <a:t>Non-Exempt Workers</a:t>
                      </a:r>
                      <a:endParaRPr lang="en-US" sz="1600" dirty="0"/>
                    </a:p>
                  </a:txBody>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r>
              <a:tr h="868679">
                <a:tc>
                  <a:txBody>
                    <a:bodyPr/>
                    <a:lstStyle/>
                    <a:p>
                      <a:endParaRPr lang="en-US" sz="1600" dirty="0"/>
                    </a:p>
                  </a:txBody>
                  <a:tcPr/>
                </a:tc>
                <a:tc>
                  <a:txBody>
                    <a:bodyPr/>
                    <a:lstStyle/>
                    <a:p>
                      <a:pPr algn="ctr"/>
                      <a:r>
                        <a:rPr lang="en-US" sz="1600" dirty="0" smtClean="0"/>
                        <a:t>Total</a:t>
                      </a:r>
                      <a:endParaRPr lang="en-US" sz="1600" dirty="0"/>
                    </a:p>
                  </a:txBody>
                  <a:tcPr/>
                </a:tc>
                <a:tc>
                  <a:txBody>
                    <a:bodyPr/>
                    <a:lstStyle/>
                    <a:p>
                      <a:pPr algn="ctr"/>
                      <a:r>
                        <a:rPr lang="en-US" sz="1600" dirty="0" smtClean="0"/>
                        <a:t>Firm Size &lt;50</a:t>
                      </a:r>
                      <a:endParaRPr lang="en-US" sz="1600" dirty="0"/>
                    </a:p>
                  </a:txBody>
                  <a:tcPr/>
                </a:tc>
                <a:tc>
                  <a:txBody>
                    <a:bodyPr/>
                    <a:lstStyle/>
                    <a:p>
                      <a:pPr algn="ctr"/>
                      <a:r>
                        <a:rPr lang="en-US" sz="1600" dirty="0" smtClean="0"/>
                        <a:t>Firm Size 50-499</a:t>
                      </a:r>
                      <a:endParaRPr lang="en-US" sz="1600" dirty="0"/>
                    </a:p>
                  </a:txBody>
                  <a:tcPr/>
                </a:tc>
                <a:tc>
                  <a:txBody>
                    <a:bodyPr/>
                    <a:lstStyle/>
                    <a:p>
                      <a:pPr algn="ctr"/>
                      <a:r>
                        <a:rPr lang="en-US" sz="1600" dirty="0" smtClean="0"/>
                        <a:t>Firm Size 500+</a:t>
                      </a:r>
                      <a:endParaRPr lang="en-US" sz="1600" dirty="0"/>
                    </a:p>
                  </a:txBody>
                  <a:tcPr/>
                </a:tc>
                <a:tc>
                  <a:txBody>
                    <a:bodyPr/>
                    <a:lstStyle/>
                    <a:p>
                      <a:pPr algn="ctr"/>
                      <a:r>
                        <a:rPr lang="en-US" sz="1600" dirty="0" smtClean="0"/>
                        <a:t>Total</a:t>
                      </a:r>
                      <a:endParaRPr lang="en-US" sz="1600" dirty="0"/>
                    </a:p>
                  </a:txBody>
                  <a:tcPr/>
                </a:tc>
                <a:tc>
                  <a:txBody>
                    <a:bodyPr/>
                    <a:lstStyle/>
                    <a:p>
                      <a:pPr algn="ctr"/>
                      <a:r>
                        <a:rPr lang="en-US" sz="1600" dirty="0" smtClean="0"/>
                        <a:t>Firm Size &lt;50</a:t>
                      </a:r>
                      <a:endParaRPr lang="en-US" sz="1600" dirty="0"/>
                    </a:p>
                  </a:txBody>
                  <a:tcPr/>
                </a:tc>
                <a:tc>
                  <a:txBody>
                    <a:bodyPr/>
                    <a:lstStyle/>
                    <a:p>
                      <a:pPr algn="ctr"/>
                      <a:r>
                        <a:rPr lang="en-US" sz="1600" dirty="0" smtClean="0"/>
                        <a:t>Firm Size 50-499</a:t>
                      </a:r>
                      <a:endParaRPr lang="en-US" sz="1600" dirty="0"/>
                    </a:p>
                  </a:txBody>
                  <a:tcPr/>
                </a:tc>
                <a:tc>
                  <a:txBody>
                    <a:bodyPr/>
                    <a:lstStyle/>
                    <a:p>
                      <a:pPr algn="ctr"/>
                      <a:r>
                        <a:rPr lang="en-US" sz="1600" dirty="0" smtClean="0"/>
                        <a:t>Firm Size 500+</a:t>
                      </a:r>
                      <a:endParaRPr lang="en-US" sz="1600" dirty="0"/>
                    </a:p>
                  </a:txBody>
                  <a:tcPr/>
                </a:tc>
              </a:tr>
              <a:tr h="152400">
                <a:tc>
                  <a:txBody>
                    <a:bodyPr/>
                    <a:lstStyle/>
                    <a:p>
                      <a:r>
                        <a:rPr lang="en-US" sz="1600" dirty="0" smtClean="0"/>
                        <a:t>Assign Work to Others</a:t>
                      </a:r>
                      <a:endParaRPr lang="en-US" sz="1600" dirty="0"/>
                    </a:p>
                  </a:txBody>
                  <a:tcPr/>
                </a:tc>
                <a:tc>
                  <a:txBody>
                    <a:bodyPr/>
                    <a:lstStyle/>
                    <a:p>
                      <a:pPr algn="r"/>
                      <a:r>
                        <a:rPr lang="en-US" sz="1600" dirty="0" smtClean="0"/>
                        <a:t>76.9%</a:t>
                      </a:r>
                      <a:endParaRPr lang="en-US" sz="1600" dirty="0"/>
                    </a:p>
                  </a:txBody>
                  <a:tcPr/>
                </a:tc>
                <a:tc>
                  <a:txBody>
                    <a:bodyPr/>
                    <a:lstStyle/>
                    <a:p>
                      <a:pPr algn="r"/>
                      <a:r>
                        <a:rPr lang="en-US" sz="1600" dirty="0" smtClean="0"/>
                        <a:t>72.3%</a:t>
                      </a:r>
                      <a:endParaRPr lang="en-US" sz="1600" dirty="0"/>
                    </a:p>
                  </a:txBody>
                  <a:tcPr/>
                </a:tc>
                <a:tc>
                  <a:txBody>
                    <a:bodyPr/>
                    <a:lstStyle/>
                    <a:p>
                      <a:pPr algn="r"/>
                      <a:r>
                        <a:rPr lang="en-US" sz="1600" dirty="0" smtClean="0"/>
                        <a:t>100%</a:t>
                      </a:r>
                      <a:endParaRPr lang="en-US" sz="1600" dirty="0"/>
                    </a:p>
                  </a:txBody>
                  <a:tcPr/>
                </a:tc>
                <a:tc>
                  <a:txBody>
                    <a:bodyPr/>
                    <a:lstStyle/>
                    <a:p>
                      <a:pPr algn="r"/>
                      <a:r>
                        <a:rPr lang="en-US" sz="1600" dirty="0" smtClean="0"/>
                        <a:t>98.0%</a:t>
                      </a:r>
                      <a:endParaRPr lang="en-US" sz="1600" dirty="0"/>
                    </a:p>
                  </a:txBody>
                  <a:tcPr/>
                </a:tc>
                <a:tc>
                  <a:txBody>
                    <a:bodyPr/>
                    <a:lstStyle/>
                    <a:p>
                      <a:pPr algn="r"/>
                      <a:r>
                        <a:rPr lang="en-US" sz="1600" dirty="0" smtClean="0"/>
                        <a:t>89.8%</a:t>
                      </a:r>
                      <a:endParaRPr lang="en-US" sz="1600" dirty="0"/>
                    </a:p>
                  </a:txBody>
                  <a:tcPr/>
                </a:tc>
                <a:tc>
                  <a:txBody>
                    <a:bodyPr/>
                    <a:lstStyle/>
                    <a:p>
                      <a:pPr algn="r"/>
                      <a:r>
                        <a:rPr lang="en-US" sz="1600" dirty="0" smtClean="0"/>
                        <a:t>88.1%</a:t>
                      </a:r>
                      <a:endParaRPr lang="en-US" sz="1600" dirty="0"/>
                    </a:p>
                  </a:txBody>
                  <a:tcPr/>
                </a:tc>
                <a:tc>
                  <a:txBody>
                    <a:bodyPr/>
                    <a:lstStyle/>
                    <a:p>
                      <a:pPr algn="r"/>
                      <a:r>
                        <a:rPr lang="en-US" sz="1600" dirty="0" smtClean="0"/>
                        <a:t>96.8%</a:t>
                      </a:r>
                      <a:endParaRPr lang="en-US" sz="1600" dirty="0"/>
                    </a:p>
                  </a:txBody>
                  <a:tcPr/>
                </a:tc>
                <a:tc>
                  <a:txBody>
                    <a:bodyPr/>
                    <a:lstStyle/>
                    <a:p>
                      <a:pPr algn="r"/>
                      <a:r>
                        <a:rPr lang="en-US" sz="1600" dirty="0" smtClean="0"/>
                        <a:t>100%</a:t>
                      </a:r>
                      <a:endParaRPr lang="en-US" sz="1600" dirty="0"/>
                    </a:p>
                  </a:txBody>
                  <a:tcPr/>
                </a:tc>
              </a:tr>
              <a:tr h="0">
                <a:tc>
                  <a:txBody>
                    <a:bodyPr/>
                    <a:lstStyle/>
                    <a:p>
                      <a:r>
                        <a:rPr lang="en-US" sz="1600" dirty="0" smtClean="0"/>
                        <a:t>Hire Temps</a:t>
                      </a:r>
                    </a:p>
                  </a:txBody>
                  <a:tcPr/>
                </a:tc>
                <a:tc>
                  <a:txBody>
                    <a:bodyPr/>
                    <a:lstStyle/>
                    <a:p>
                      <a:pPr algn="r"/>
                      <a:r>
                        <a:rPr lang="en-US" sz="1600" dirty="0" smtClean="0"/>
                        <a:t>39.3%</a:t>
                      </a:r>
                      <a:endParaRPr lang="en-US" sz="1600" dirty="0"/>
                    </a:p>
                  </a:txBody>
                  <a:tcPr/>
                </a:tc>
                <a:tc>
                  <a:txBody>
                    <a:bodyPr/>
                    <a:lstStyle/>
                    <a:p>
                      <a:pPr algn="r"/>
                      <a:r>
                        <a:rPr lang="en-US" sz="1600" dirty="0" smtClean="0"/>
                        <a:t>39.9%</a:t>
                      </a:r>
                      <a:endParaRPr lang="en-US" sz="1600" dirty="0"/>
                    </a:p>
                  </a:txBody>
                  <a:tcPr/>
                </a:tc>
                <a:tc>
                  <a:txBody>
                    <a:bodyPr/>
                    <a:lstStyle/>
                    <a:p>
                      <a:pPr algn="r"/>
                      <a:r>
                        <a:rPr lang="en-US" sz="1600" dirty="0" smtClean="0"/>
                        <a:t>36.8%</a:t>
                      </a:r>
                      <a:endParaRPr lang="en-US" sz="1600" dirty="0"/>
                    </a:p>
                  </a:txBody>
                  <a:tcPr/>
                </a:tc>
                <a:tc>
                  <a:txBody>
                    <a:bodyPr/>
                    <a:lstStyle/>
                    <a:p>
                      <a:pPr algn="r"/>
                      <a:r>
                        <a:rPr lang="en-US" sz="1600" dirty="0" smtClean="0"/>
                        <a:t>27.5%</a:t>
                      </a:r>
                      <a:endParaRPr lang="en-US" sz="1600" dirty="0"/>
                    </a:p>
                  </a:txBody>
                  <a:tcPr/>
                </a:tc>
                <a:tc>
                  <a:txBody>
                    <a:bodyPr/>
                    <a:lstStyle/>
                    <a:p>
                      <a:pPr algn="r"/>
                      <a:r>
                        <a:rPr lang="en-US" sz="1600" dirty="0" smtClean="0"/>
                        <a:t>48.7%</a:t>
                      </a:r>
                      <a:endParaRPr lang="en-US" sz="1600" dirty="0"/>
                    </a:p>
                  </a:txBody>
                  <a:tcPr/>
                </a:tc>
                <a:tc>
                  <a:txBody>
                    <a:bodyPr/>
                    <a:lstStyle/>
                    <a:p>
                      <a:pPr algn="r"/>
                      <a:r>
                        <a:rPr lang="en-US" sz="1600" dirty="0" smtClean="0"/>
                        <a:t>52.4%</a:t>
                      </a:r>
                      <a:endParaRPr lang="en-US" sz="1600" dirty="0"/>
                    </a:p>
                  </a:txBody>
                  <a:tcPr/>
                </a:tc>
                <a:tc>
                  <a:txBody>
                    <a:bodyPr/>
                    <a:lstStyle/>
                    <a:p>
                      <a:pPr algn="r"/>
                      <a:r>
                        <a:rPr lang="en-US" sz="1600" dirty="0" smtClean="0"/>
                        <a:t>32.3%</a:t>
                      </a:r>
                      <a:endParaRPr lang="en-US" sz="1600" dirty="0"/>
                    </a:p>
                  </a:txBody>
                  <a:tcPr/>
                </a:tc>
                <a:tc>
                  <a:txBody>
                    <a:bodyPr/>
                    <a:lstStyle/>
                    <a:p>
                      <a:pPr algn="r"/>
                      <a:r>
                        <a:rPr lang="en-US" sz="1600" dirty="0" smtClean="0"/>
                        <a:t>46.2%</a:t>
                      </a:r>
                      <a:endParaRPr lang="en-US" sz="1600" dirty="0"/>
                    </a:p>
                  </a:txBody>
                  <a:tcPr/>
                </a:tc>
              </a:tr>
              <a:tr h="156864">
                <a:tc>
                  <a:txBody>
                    <a:bodyPr/>
                    <a:lstStyle/>
                    <a:p>
                      <a:r>
                        <a:rPr lang="en-US" sz="1600" dirty="0" smtClean="0"/>
                        <a:t>Hire Replacements</a:t>
                      </a:r>
                      <a:endParaRPr lang="en-US" sz="1600" dirty="0"/>
                    </a:p>
                  </a:txBody>
                  <a:tcPr/>
                </a:tc>
                <a:tc>
                  <a:txBody>
                    <a:bodyPr/>
                    <a:lstStyle/>
                    <a:p>
                      <a:pPr algn="r"/>
                      <a:r>
                        <a:rPr lang="en-US" sz="1600" dirty="0" smtClean="0"/>
                        <a:t>0.4%</a:t>
                      </a:r>
                      <a:endParaRPr lang="en-US" sz="1600" dirty="0"/>
                    </a:p>
                  </a:txBody>
                  <a:tcPr/>
                </a:tc>
                <a:tc>
                  <a:txBody>
                    <a:bodyPr/>
                    <a:lstStyle/>
                    <a:p>
                      <a:pPr algn="r"/>
                      <a:r>
                        <a:rPr lang="en-US" sz="1600" dirty="0" smtClean="0"/>
                        <a:t>0%</a:t>
                      </a:r>
                      <a:endParaRPr lang="en-US" sz="1600" dirty="0"/>
                    </a:p>
                  </a:txBody>
                  <a:tcPr/>
                </a:tc>
                <a:tc>
                  <a:txBody>
                    <a:bodyPr/>
                    <a:lstStyle/>
                    <a:p>
                      <a:pPr algn="r"/>
                      <a:r>
                        <a:rPr lang="en-US" sz="1600" dirty="0" smtClean="0"/>
                        <a:t>0%</a:t>
                      </a:r>
                      <a:endParaRPr lang="en-US" sz="1600" dirty="0"/>
                    </a:p>
                  </a:txBody>
                  <a:tcPr/>
                </a:tc>
                <a:tc>
                  <a:txBody>
                    <a:bodyPr/>
                    <a:lstStyle/>
                    <a:p>
                      <a:pPr algn="r"/>
                      <a:r>
                        <a:rPr lang="en-US" sz="1600" dirty="0" smtClean="0"/>
                        <a:t>3.9%</a:t>
                      </a:r>
                      <a:endParaRPr lang="en-US" sz="1600" dirty="0"/>
                    </a:p>
                  </a:txBody>
                  <a:tcPr/>
                </a:tc>
                <a:tc>
                  <a:txBody>
                    <a:bodyPr/>
                    <a:lstStyle/>
                    <a:p>
                      <a:pPr algn="r"/>
                      <a:r>
                        <a:rPr lang="en-US" sz="1600" dirty="0" smtClean="0"/>
                        <a:t>2.4%</a:t>
                      </a:r>
                      <a:endParaRPr lang="en-US" sz="1600" dirty="0"/>
                    </a:p>
                  </a:txBody>
                  <a:tcPr/>
                </a:tc>
                <a:tc>
                  <a:txBody>
                    <a:bodyPr/>
                    <a:lstStyle/>
                    <a:p>
                      <a:pPr algn="r"/>
                      <a:r>
                        <a:rPr lang="en-US" sz="1600" dirty="0" smtClean="0"/>
                        <a:t>0%</a:t>
                      </a:r>
                      <a:endParaRPr lang="en-US" sz="1600" dirty="0"/>
                    </a:p>
                  </a:txBody>
                  <a:tcPr/>
                </a:tc>
                <a:tc>
                  <a:txBody>
                    <a:bodyPr/>
                    <a:lstStyle/>
                    <a:p>
                      <a:pPr algn="r"/>
                      <a:r>
                        <a:rPr lang="en-US" sz="1600" dirty="0" smtClean="0"/>
                        <a:t>12.9%</a:t>
                      </a:r>
                      <a:endParaRPr lang="en-US" sz="1600" dirty="0"/>
                    </a:p>
                  </a:txBody>
                  <a:tcPr/>
                </a:tc>
                <a:tc>
                  <a:txBody>
                    <a:bodyPr/>
                    <a:lstStyle/>
                    <a:p>
                      <a:pPr algn="r"/>
                      <a:r>
                        <a:rPr lang="en-US" sz="1600" dirty="0" smtClean="0"/>
                        <a:t>1.9%</a:t>
                      </a:r>
                      <a:endParaRPr lang="en-US" sz="1600" dirty="0"/>
                    </a:p>
                  </a:txBody>
                  <a:tcPr/>
                </a:tc>
              </a:tr>
              <a:tr h="335280">
                <a:tc>
                  <a:txBody>
                    <a:bodyPr/>
                    <a:lstStyle/>
                    <a:p>
                      <a:r>
                        <a:rPr lang="en-US" sz="1600" dirty="0" smtClean="0"/>
                        <a:t>Put Work on Hold</a:t>
                      </a:r>
                      <a:endParaRPr lang="en-US" sz="1600" dirty="0"/>
                    </a:p>
                  </a:txBody>
                  <a:tcPr/>
                </a:tc>
                <a:tc>
                  <a:txBody>
                    <a:bodyPr/>
                    <a:lstStyle/>
                    <a:p>
                      <a:pPr algn="r"/>
                      <a:r>
                        <a:rPr lang="en-US" sz="1600" dirty="0" smtClean="0"/>
                        <a:t>59.1%</a:t>
                      </a:r>
                      <a:endParaRPr lang="en-US" sz="1600" dirty="0"/>
                    </a:p>
                  </a:txBody>
                  <a:tcPr/>
                </a:tc>
                <a:tc>
                  <a:txBody>
                    <a:bodyPr/>
                    <a:lstStyle/>
                    <a:p>
                      <a:pPr algn="r"/>
                      <a:r>
                        <a:rPr lang="en-US" sz="1600" dirty="0" smtClean="0"/>
                        <a:t>67.5%</a:t>
                      </a:r>
                      <a:endParaRPr lang="en-US" sz="1600" dirty="0"/>
                    </a:p>
                  </a:txBody>
                  <a:tcPr/>
                </a:tc>
                <a:tc>
                  <a:txBody>
                    <a:bodyPr/>
                    <a:lstStyle/>
                    <a:p>
                      <a:pPr algn="r"/>
                      <a:r>
                        <a:rPr lang="en-US" sz="1600" dirty="0" smtClean="0"/>
                        <a:t>15.8%</a:t>
                      </a:r>
                      <a:endParaRPr lang="en-US" sz="1600" dirty="0"/>
                    </a:p>
                  </a:txBody>
                  <a:tcPr/>
                </a:tc>
                <a:tc>
                  <a:txBody>
                    <a:bodyPr/>
                    <a:lstStyle/>
                    <a:p>
                      <a:pPr algn="r"/>
                      <a:r>
                        <a:rPr lang="en-US" sz="1600" dirty="0" smtClean="0"/>
                        <a:t>31.4%</a:t>
                      </a:r>
                      <a:endParaRPr lang="en-US" sz="1600" dirty="0"/>
                    </a:p>
                  </a:txBody>
                  <a:tcPr/>
                </a:tc>
                <a:tc>
                  <a:txBody>
                    <a:bodyPr/>
                    <a:lstStyle/>
                    <a:p>
                      <a:pPr algn="r"/>
                      <a:r>
                        <a:rPr lang="en-US" sz="1600" dirty="0" smtClean="0"/>
                        <a:t>8.0%</a:t>
                      </a:r>
                      <a:endParaRPr lang="en-US" sz="1600" dirty="0"/>
                    </a:p>
                  </a:txBody>
                  <a:tcPr/>
                </a:tc>
                <a:tc>
                  <a:txBody>
                    <a:bodyPr/>
                    <a:lstStyle/>
                    <a:p>
                      <a:pPr algn="r"/>
                      <a:r>
                        <a:rPr lang="en-US" sz="1600" dirty="0" smtClean="0"/>
                        <a:t>6.0%</a:t>
                      </a:r>
                      <a:endParaRPr lang="en-US" sz="1600" dirty="0"/>
                    </a:p>
                  </a:txBody>
                  <a:tcPr/>
                </a:tc>
                <a:tc>
                  <a:txBody>
                    <a:bodyPr/>
                    <a:lstStyle/>
                    <a:p>
                      <a:pPr algn="r"/>
                      <a:r>
                        <a:rPr lang="en-US" sz="1600" dirty="0" smtClean="0"/>
                        <a:t>16.1%</a:t>
                      </a:r>
                      <a:endParaRPr lang="en-US" sz="1600" dirty="0"/>
                    </a:p>
                  </a:txBody>
                  <a:tcPr/>
                </a:tc>
                <a:tc>
                  <a:txBody>
                    <a:bodyPr/>
                    <a:lstStyle/>
                    <a:p>
                      <a:pPr algn="r"/>
                      <a:r>
                        <a:rPr lang="en-US" sz="1600" dirty="0" smtClean="0"/>
                        <a:t>20.8%</a:t>
                      </a:r>
                      <a:endParaRPr lang="en-US" sz="1600" dirty="0"/>
                    </a:p>
                  </a:txBody>
                  <a:tcPr/>
                </a:tc>
              </a:tr>
              <a:tr h="579120">
                <a:tc>
                  <a:txBody>
                    <a:bodyPr/>
                    <a:lstStyle/>
                    <a:p>
                      <a:r>
                        <a:rPr lang="en-US" sz="1600" dirty="0" smtClean="0"/>
                        <a:t>Workers</a:t>
                      </a:r>
                      <a:r>
                        <a:rPr lang="en-US" sz="1600" baseline="0" dirty="0" smtClean="0"/>
                        <a:t> Do Some Work While on Leave</a:t>
                      </a:r>
                      <a:endParaRPr lang="en-US" sz="1600" dirty="0"/>
                    </a:p>
                  </a:txBody>
                  <a:tcPr/>
                </a:tc>
                <a:tc>
                  <a:txBody>
                    <a:bodyPr/>
                    <a:lstStyle/>
                    <a:p>
                      <a:pPr algn="r"/>
                      <a:r>
                        <a:rPr lang="en-US" sz="1600" dirty="0" smtClean="0"/>
                        <a:t>45.5%</a:t>
                      </a:r>
                      <a:endParaRPr lang="en-US" sz="1600" dirty="0"/>
                    </a:p>
                  </a:txBody>
                  <a:tcPr/>
                </a:tc>
                <a:tc>
                  <a:txBody>
                    <a:bodyPr/>
                    <a:lstStyle/>
                    <a:p>
                      <a:pPr algn="r"/>
                      <a:r>
                        <a:rPr lang="en-US" sz="1600" dirty="0" smtClean="0"/>
                        <a:t>52.0%</a:t>
                      </a:r>
                      <a:endParaRPr lang="en-US" sz="1600" dirty="0"/>
                    </a:p>
                  </a:txBody>
                  <a:tcPr/>
                </a:tc>
                <a:tc>
                  <a:txBody>
                    <a:bodyPr/>
                    <a:lstStyle/>
                    <a:p>
                      <a:pPr algn="r"/>
                      <a:r>
                        <a:rPr lang="en-US" sz="1600" dirty="0" smtClean="0"/>
                        <a:t>13.2%</a:t>
                      </a:r>
                      <a:endParaRPr lang="en-US" sz="1600" dirty="0"/>
                    </a:p>
                  </a:txBody>
                  <a:tcPr/>
                </a:tc>
                <a:tc>
                  <a:txBody>
                    <a:bodyPr/>
                    <a:lstStyle/>
                    <a:p>
                      <a:pPr algn="r"/>
                      <a:r>
                        <a:rPr lang="en-US" sz="1600" dirty="0" smtClean="0"/>
                        <a:t>5.9%</a:t>
                      </a:r>
                      <a:endParaRPr lang="en-US" sz="1600" dirty="0"/>
                    </a:p>
                  </a:txBody>
                  <a:tcPr/>
                </a:tc>
                <a:tc>
                  <a:txBody>
                    <a:bodyPr/>
                    <a:lstStyle/>
                    <a:p>
                      <a:pPr algn="r"/>
                      <a:r>
                        <a:rPr lang="en-US" sz="1600" dirty="0" smtClean="0"/>
                        <a:t>6.6%</a:t>
                      </a:r>
                      <a:endParaRPr lang="en-US" sz="1600" dirty="0"/>
                    </a:p>
                  </a:txBody>
                  <a:tcPr/>
                </a:tc>
                <a:tc>
                  <a:txBody>
                    <a:bodyPr/>
                    <a:lstStyle/>
                    <a:p>
                      <a:pPr algn="r"/>
                      <a:r>
                        <a:rPr lang="en-US" sz="1600" dirty="0" smtClean="0"/>
                        <a:t>6.0%</a:t>
                      </a:r>
                      <a:endParaRPr lang="en-US" sz="1600" dirty="0"/>
                    </a:p>
                  </a:txBody>
                  <a:tcPr/>
                </a:tc>
                <a:tc>
                  <a:txBody>
                    <a:bodyPr/>
                    <a:lstStyle/>
                    <a:p>
                      <a:pPr algn="r"/>
                      <a:r>
                        <a:rPr lang="en-US" sz="1600" dirty="0" smtClean="0"/>
                        <a:t>9.7%</a:t>
                      </a:r>
                      <a:endParaRPr lang="en-US" sz="1600" dirty="0"/>
                    </a:p>
                  </a:txBody>
                  <a:tcPr/>
                </a:tc>
                <a:tc>
                  <a:txBody>
                    <a:bodyPr/>
                    <a:lstStyle/>
                    <a:p>
                      <a:pPr algn="r"/>
                      <a:r>
                        <a:rPr lang="en-US" sz="1600" dirty="0" smtClean="0"/>
                        <a:t>1.9%</a:t>
                      </a:r>
                      <a:endParaRPr lang="en-US" sz="1600" dirty="0"/>
                    </a:p>
                  </a:txBody>
                  <a:tcPr/>
                </a:tc>
              </a:tr>
              <a:tr h="334407">
                <a:tc>
                  <a:txBody>
                    <a:bodyPr/>
                    <a:lstStyle/>
                    <a:p>
                      <a:r>
                        <a:rPr lang="en-US" sz="1600" dirty="0" smtClean="0"/>
                        <a:t>Some Other Method</a:t>
                      </a:r>
                      <a:endParaRPr lang="en-US" sz="1600" dirty="0"/>
                    </a:p>
                  </a:txBody>
                  <a:tcPr/>
                </a:tc>
                <a:tc>
                  <a:txBody>
                    <a:bodyPr/>
                    <a:lstStyle/>
                    <a:p>
                      <a:pPr algn="r"/>
                      <a:r>
                        <a:rPr lang="en-US" sz="1600" dirty="0" smtClean="0"/>
                        <a:t>15.7%</a:t>
                      </a:r>
                      <a:endParaRPr lang="en-US" sz="1600" dirty="0"/>
                    </a:p>
                  </a:txBody>
                  <a:tcPr/>
                </a:tc>
                <a:tc>
                  <a:txBody>
                    <a:bodyPr/>
                    <a:lstStyle/>
                    <a:p>
                      <a:pPr algn="r"/>
                      <a:r>
                        <a:rPr lang="en-US" sz="1600" dirty="0" smtClean="0"/>
                        <a:t>16.2%</a:t>
                      </a:r>
                      <a:endParaRPr lang="en-US" sz="1600" dirty="0"/>
                    </a:p>
                  </a:txBody>
                  <a:tcPr/>
                </a:tc>
                <a:tc>
                  <a:txBody>
                    <a:bodyPr/>
                    <a:lstStyle/>
                    <a:p>
                      <a:pPr algn="r"/>
                      <a:r>
                        <a:rPr lang="en-US" sz="1600" dirty="0" smtClean="0"/>
                        <a:t>13.2%</a:t>
                      </a:r>
                      <a:endParaRPr lang="en-US" sz="1600" dirty="0"/>
                    </a:p>
                  </a:txBody>
                  <a:tcPr/>
                </a:tc>
                <a:tc>
                  <a:txBody>
                    <a:bodyPr/>
                    <a:lstStyle/>
                    <a:p>
                      <a:pPr algn="r"/>
                      <a:r>
                        <a:rPr lang="en-US" sz="1600" dirty="0" smtClean="0"/>
                        <a:t>11.8%</a:t>
                      </a:r>
                      <a:endParaRPr lang="en-US" sz="1600" dirty="0"/>
                    </a:p>
                  </a:txBody>
                  <a:tcPr/>
                </a:tc>
                <a:tc>
                  <a:txBody>
                    <a:bodyPr/>
                    <a:lstStyle/>
                    <a:p>
                      <a:pPr algn="r"/>
                      <a:r>
                        <a:rPr lang="en-US" sz="1600" dirty="0" smtClean="0"/>
                        <a:t>9.7%</a:t>
                      </a:r>
                      <a:endParaRPr lang="en-US" sz="1600" dirty="0"/>
                    </a:p>
                  </a:txBody>
                  <a:tcPr/>
                </a:tc>
                <a:tc>
                  <a:txBody>
                    <a:bodyPr/>
                    <a:lstStyle/>
                    <a:p>
                      <a:pPr algn="r"/>
                      <a:r>
                        <a:rPr lang="en-US" sz="1600" dirty="0" smtClean="0"/>
                        <a:t>6.0%</a:t>
                      </a:r>
                      <a:endParaRPr lang="en-US" sz="1600" dirty="0"/>
                    </a:p>
                  </a:txBody>
                  <a:tcPr/>
                </a:tc>
                <a:tc>
                  <a:txBody>
                    <a:bodyPr/>
                    <a:lstStyle/>
                    <a:p>
                      <a:pPr algn="r"/>
                      <a:r>
                        <a:rPr lang="en-US" sz="1600" dirty="0" smtClean="0"/>
                        <a:t>25.8%</a:t>
                      </a:r>
                      <a:endParaRPr lang="en-US" sz="1600" dirty="0"/>
                    </a:p>
                  </a:txBody>
                  <a:tcPr/>
                </a:tc>
                <a:tc>
                  <a:txBody>
                    <a:bodyPr/>
                    <a:lstStyle/>
                    <a:p>
                      <a:pPr algn="r"/>
                      <a:r>
                        <a:rPr lang="en-US" sz="1600" dirty="0" smtClean="0"/>
                        <a:t>18.9%</a:t>
                      </a:r>
                      <a:endParaRPr lang="en-US" sz="1600" dirty="0"/>
                    </a:p>
                  </a:txBody>
                  <a:tcPr/>
                </a:tc>
              </a:tr>
              <a:tr h="579120">
                <a:tc gridSpan="9">
                  <a:txBody>
                    <a:bodyPr/>
                    <a:lstStyle/>
                    <a:p>
                      <a:endParaRPr lang="en-US" sz="1400" dirty="0" smtClean="0"/>
                    </a:p>
                    <a:p>
                      <a:r>
                        <a:rPr lang="en-US" sz="1400" dirty="0" smtClean="0"/>
                        <a:t>* Totals may be greater than 100% because employers can report more than one method</a:t>
                      </a:r>
                      <a:endParaRPr lang="en-US" sz="1400" dirty="0"/>
                    </a:p>
                  </a:txBody>
                  <a:tcPr/>
                </a:tc>
                <a:tc hMerge="1">
                  <a:txBody>
                    <a:bodyPr/>
                    <a:lstStyle/>
                    <a:p>
                      <a:pPr algn="r"/>
                      <a:endParaRPr lang="en-US" dirty="0"/>
                    </a:p>
                  </a:txBody>
                  <a:tcPr/>
                </a:tc>
                <a:tc hMerge="1">
                  <a:txBody>
                    <a:bodyPr/>
                    <a:lstStyle/>
                    <a:p>
                      <a:pPr algn="r"/>
                      <a:endParaRPr lang="en-US" dirty="0"/>
                    </a:p>
                  </a:txBody>
                  <a:tcPr/>
                </a:tc>
                <a:tc hMerge="1">
                  <a:txBody>
                    <a:bodyPr/>
                    <a:lstStyle/>
                    <a:p>
                      <a:pPr algn="r"/>
                      <a:endParaRPr lang="en-US" dirty="0"/>
                    </a:p>
                  </a:txBody>
                  <a:tcPr/>
                </a:tc>
                <a:tc hMerge="1">
                  <a:txBody>
                    <a:bodyPr/>
                    <a:lstStyle/>
                    <a:p>
                      <a:endParaRPr lang="en-US"/>
                    </a:p>
                  </a:txBody>
                  <a:tcPr/>
                </a:tc>
                <a:tc hMerge="1">
                  <a:txBody>
                    <a:bodyPr/>
                    <a:lstStyle/>
                    <a:p>
                      <a:pPr algn="r"/>
                      <a:endParaRPr lang="en-US" dirty="0"/>
                    </a:p>
                  </a:txBody>
                  <a:tcPr/>
                </a:tc>
                <a:tc hMerge="1">
                  <a:txBody>
                    <a:bodyPr/>
                    <a:lstStyle/>
                    <a:p>
                      <a:pPr algn="r"/>
                      <a:endParaRPr lang="en-US" dirty="0"/>
                    </a:p>
                  </a:txBody>
                  <a:tcPr/>
                </a:tc>
                <a:tc hMerge="1">
                  <a:txBody>
                    <a:bodyPr/>
                    <a:lstStyle/>
                    <a:p>
                      <a:pPr algn="r"/>
                      <a:endParaRPr lang="en-US" dirty="0"/>
                    </a:p>
                  </a:txBody>
                  <a:tcPr/>
                </a:tc>
                <a:tc hMerge="1">
                  <a:txBody>
                    <a:bodyPr/>
                    <a:lstStyle/>
                    <a:p>
                      <a:pPr algn="r"/>
                      <a:endParaRPr lang="en-US" dirty="0"/>
                    </a:p>
                  </a:txBody>
                  <a:tcPr/>
                </a:tc>
              </a:tr>
            </a:tbl>
          </a:graphicData>
        </a:graphic>
      </p:graphicFrame>
    </p:spTree>
    <p:extLst>
      <p:ext uri="{BB962C8B-B14F-4D97-AF65-F5344CB8AC3E}">
        <p14:creationId xmlns:p14="http://schemas.microsoft.com/office/powerpoint/2010/main" val="1100312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09650"/>
          </a:xfrm>
        </p:spPr>
        <p:txBody>
          <a:bodyPr/>
          <a:lstStyle/>
          <a:p>
            <a:r>
              <a:rPr lang="en-US" sz="4400" dirty="0" smtClean="0"/>
              <a:t>WORKER-REPORTED IMPACTS OF CO-WORKER LEAVE</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74279"/>
              </p:ext>
            </p:extLst>
          </p:nvPr>
        </p:nvGraphicFramePr>
        <p:xfrm>
          <a:off x="533401" y="2057400"/>
          <a:ext cx="8000998" cy="4618989"/>
        </p:xfrm>
        <a:graphic>
          <a:graphicData uri="http://schemas.openxmlformats.org/drawingml/2006/table">
            <a:tbl>
              <a:tblPr firstRow="1" firstCol="1" bandRow="1">
                <a:tableStyleId>{5C22544A-7EE6-4342-B048-85BDC9FD1C3A}</a:tableStyleId>
              </a:tblPr>
              <a:tblGrid>
                <a:gridCol w="4885076"/>
                <a:gridCol w="1113540"/>
                <a:gridCol w="210477"/>
                <a:gridCol w="1791905"/>
              </a:tblGrid>
              <a:tr h="442383">
                <a:tc gridSpan="4">
                  <a:txBody>
                    <a:bodyPr/>
                    <a:lstStyle/>
                    <a:p>
                      <a:pPr marL="0" marR="0">
                        <a:spcBef>
                          <a:spcPts val="0"/>
                        </a:spcBef>
                        <a:spcAft>
                          <a:spcPts val="0"/>
                        </a:spcAft>
                      </a:pPr>
                      <a:r>
                        <a:rPr lang="en-US" sz="1800" dirty="0" smtClean="0">
                          <a:effectLst/>
                        </a:rPr>
                        <a:t>Worker-Reported </a:t>
                      </a:r>
                      <a:r>
                        <a:rPr lang="en-US" sz="1800" dirty="0">
                          <a:effectLst/>
                        </a:rPr>
                        <a:t>Rates and Impacts of Co-Workers Taking Leave</a:t>
                      </a:r>
                      <a:endParaRPr lang="en-US" sz="1800" dirty="0">
                        <a:effectLst/>
                        <a:latin typeface="Cambria"/>
                        <a:ea typeface="Cambria"/>
                        <a:cs typeface="Times New Roman"/>
                      </a:endParaRPr>
                    </a:p>
                  </a:txBody>
                  <a:tcPr marL="68580" marR="68580" marT="0" marB="0" anchor="b"/>
                </a:tc>
                <a:tc hMerge="1">
                  <a:txBody>
                    <a:bodyPr/>
                    <a:lstStyle/>
                    <a:p>
                      <a:endParaRPr lang="en-US" sz="1800" dirty="0">
                        <a:effectLst/>
                        <a:latin typeface="Cambria"/>
                      </a:endParaRPr>
                    </a:p>
                  </a:txBody>
                  <a:tcPr marL="68580" marR="68580" marT="0" marB="0" anchor="b"/>
                </a:tc>
                <a:tc hMerge="1">
                  <a:txBody>
                    <a:bodyPr/>
                    <a:lstStyle/>
                    <a:p>
                      <a:endParaRPr lang="en-US" sz="1800" dirty="0">
                        <a:effectLst/>
                        <a:latin typeface="Cambria"/>
                      </a:endParaRPr>
                    </a:p>
                  </a:txBody>
                  <a:tcPr marL="68580" marR="68580" marT="0" marB="0" anchor="b"/>
                </a:tc>
                <a:tc hMerge="1">
                  <a:txBody>
                    <a:bodyPr/>
                    <a:lstStyle/>
                    <a:p>
                      <a:endParaRPr lang="en-US"/>
                    </a:p>
                  </a:txBody>
                  <a:tcPr/>
                </a:tc>
              </a:tr>
              <a:tr h="251354">
                <a:tc>
                  <a:txBody>
                    <a:bodyPr/>
                    <a:lstStyle/>
                    <a:p>
                      <a:endParaRPr lang="en-US" sz="1800">
                        <a:effectLst/>
                        <a:latin typeface="Cambria"/>
                      </a:endParaRPr>
                    </a:p>
                  </a:txBody>
                  <a:tcPr marL="68580" marR="68580" marT="0" marB="0" anchor="b"/>
                </a:tc>
                <a:tc>
                  <a:txBody>
                    <a:bodyPr/>
                    <a:lstStyle/>
                    <a:p>
                      <a:endParaRPr lang="en-US" sz="1800">
                        <a:effectLst/>
                        <a:latin typeface="Cambria"/>
                      </a:endParaRPr>
                    </a:p>
                  </a:txBody>
                  <a:tcPr marL="68580" marR="68580" marT="0" marB="0" anchor="b"/>
                </a:tc>
                <a:tc gridSpan="2">
                  <a:txBody>
                    <a:bodyPr/>
                    <a:lstStyle/>
                    <a:p>
                      <a:endParaRPr lang="en-US" sz="1800">
                        <a:effectLst/>
                        <a:latin typeface="Cambria"/>
                      </a:endParaRPr>
                    </a:p>
                  </a:txBody>
                  <a:tcPr marL="68580" marR="68580" marT="0" marB="0" anchor="b"/>
                </a:tc>
                <a:tc hMerge="1">
                  <a:txBody>
                    <a:bodyPr/>
                    <a:lstStyle/>
                    <a:p>
                      <a:endParaRPr lang="en-US"/>
                    </a:p>
                  </a:txBody>
                  <a:tcPr/>
                </a:tc>
              </a:tr>
              <a:tr h="251354">
                <a:tc>
                  <a:txBody>
                    <a:bodyPr/>
                    <a:lstStyle/>
                    <a:p>
                      <a:endParaRPr lang="en-US" sz="1800">
                        <a:effectLst/>
                        <a:latin typeface="Cambria"/>
                      </a:endParaRPr>
                    </a:p>
                  </a:txBody>
                  <a:tcPr marL="68580" marR="68580" marT="0" marB="0" anchor="b"/>
                </a:tc>
                <a:tc gridSpan="3">
                  <a:txBody>
                    <a:bodyPr/>
                    <a:lstStyle/>
                    <a:p>
                      <a:pPr marL="0" marR="0" algn="ctr">
                        <a:spcBef>
                          <a:spcPts val="0"/>
                        </a:spcBef>
                        <a:spcAft>
                          <a:spcPts val="0"/>
                        </a:spcAft>
                      </a:pPr>
                      <a:r>
                        <a:rPr lang="en-US" sz="1800">
                          <a:effectLst/>
                        </a:rPr>
                        <a:t>Total</a:t>
                      </a:r>
                      <a:endParaRPr lang="en-US" sz="1800">
                        <a:effectLst/>
                        <a:latin typeface="Cambria"/>
                        <a:ea typeface="Cambria"/>
                        <a:cs typeface="Times New Roman"/>
                      </a:endParaRPr>
                    </a:p>
                  </a:txBody>
                  <a:tcPr marL="68580" marR="68580" marT="0" marB="0" anchor="b"/>
                </a:tc>
                <a:tc hMerge="1">
                  <a:txBody>
                    <a:bodyPr/>
                    <a:lstStyle/>
                    <a:p>
                      <a:endParaRPr lang="en-US"/>
                    </a:p>
                  </a:txBody>
                  <a:tcPr/>
                </a:tc>
                <a:tc hMerge="1">
                  <a:txBody>
                    <a:bodyPr/>
                    <a:lstStyle/>
                    <a:p>
                      <a:endParaRPr lang="en-US"/>
                    </a:p>
                  </a:txBody>
                  <a:tcPr/>
                </a:tc>
              </a:tr>
              <a:tr h="251354">
                <a:tc>
                  <a:txBody>
                    <a:bodyPr/>
                    <a:lstStyle/>
                    <a:p>
                      <a:endParaRPr lang="en-US" sz="1800">
                        <a:effectLst/>
                        <a:latin typeface="Cambria"/>
                      </a:endParaRPr>
                    </a:p>
                  </a:txBody>
                  <a:tcPr marL="68580" marR="68580" marT="0" marB="0" anchor="b"/>
                </a:tc>
                <a:tc gridSpan="2">
                  <a:txBody>
                    <a:bodyPr/>
                    <a:lstStyle/>
                    <a:p>
                      <a:pPr marL="0" marR="0" algn="ctr">
                        <a:spcBef>
                          <a:spcPts val="0"/>
                        </a:spcBef>
                        <a:spcAft>
                          <a:spcPts val="0"/>
                        </a:spcAft>
                      </a:pPr>
                      <a:r>
                        <a:rPr lang="en-US" sz="1800">
                          <a:effectLst/>
                        </a:rPr>
                        <a:t>2004</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lgn="ctr">
                        <a:spcBef>
                          <a:spcPts val="0"/>
                        </a:spcBef>
                        <a:spcAft>
                          <a:spcPts val="0"/>
                        </a:spcAft>
                      </a:pPr>
                      <a:r>
                        <a:rPr lang="en-US" sz="1800">
                          <a:effectLst/>
                        </a:rPr>
                        <a:t>2009-10</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dirty="0" smtClean="0">
                          <a:effectLst/>
                        </a:rPr>
                        <a:t>A Co-Worker</a:t>
                      </a:r>
                      <a:r>
                        <a:rPr lang="en-US" sz="1800" baseline="0" dirty="0" smtClean="0">
                          <a:effectLst/>
                        </a:rPr>
                        <a:t> Has</a:t>
                      </a:r>
                      <a:r>
                        <a:rPr lang="en-US" sz="1800" dirty="0" smtClean="0">
                          <a:effectLst/>
                        </a:rPr>
                        <a:t> Taken </a:t>
                      </a:r>
                      <a:r>
                        <a:rPr lang="en-US" sz="1800" dirty="0">
                          <a:effectLst/>
                        </a:rPr>
                        <a:t>Leave</a:t>
                      </a:r>
                      <a:endParaRPr lang="en-US" sz="1800" dirty="0">
                        <a:effectLst/>
                        <a:latin typeface="Cambria"/>
                        <a:ea typeface="Cambria"/>
                        <a:cs typeface="Times New Roman"/>
                      </a:endParaRPr>
                    </a:p>
                  </a:txBody>
                  <a:tcPr marL="68580" marR="68580" marT="0" marB="0" anchor="b"/>
                </a:tc>
                <a:tc gridSpan="2">
                  <a:txBody>
                    <a:bodyPr/>
                    <a:lstStyle/>
                    <a:p>
                      <a:pPr marL="0" marR="0" algn="r">
                        <a:spcBef>
                          <a:spcPts val="0"/>
                        </a:spcBef>
                        <a:spcAft>
                          <a:spcPts val="0"/>
                        </a:spcAft>
                      </a:pPr>
                      <a:r>
                        <a:rPr lang="en-US" sz="1800">
                          <a:effectLst/>
                        </a:rPr>
                        <a:t>56.7%</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1800">
                          <a:effectLst/>
                        </a:rPr>
                        <a:t>60.9%</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dirty="0">
                          <a:effectLst/>
                        </a:rPr>
                        <a:t>Results of Co-Worker Leave</a:t>
                      </a:r>
                      <a:endParaRPr lang="en-US" sz="1800" dirty="0">
                        <a:effectLst/>
                        <a:latin typeface="Cambria"/>
                        <a:ea typeface="Cambria"/>
                        <a:cs typeface="Times New Roman"/>
                      </a:endParaRPr>
                    </a:p>
                  </a:txBody>
                  <a:tcPr marL="68580" marR="68580" marT="0" marB="0" anchor="b"/>
                </a:tc>
                <a:tc gridSpan="2">
                  <a:txBody>
                    <a:bodyPr/>
                    <a:lstStyle/>
                    <a:p>
                      <a:pPr marL="0" marR="0">
                        <a:spcBef>
                          <a:spcPts val="0"/>
                        </a:spcBef>
                        <a:spcAft>
                          <a:spcPts val="0"/>
                        </a:spcAft>
                      </a:pPr>
                      <a:r>
                        <a:rPr lang="en-US" sz="1800">
                          <a:effectLst/>
                        </a:rPr>
                        <a:t> </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1800">
                          <a:effectLst/>
                        </a:rPr>
                        <a:t> </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a:effectLst/>
                        </a:rPr>
                        <a:t> - More Hours</a:t>
                      </a:r>
                      <a:endParaRPr lang="en-US" sz="1800">
                        <a:effectLst/>
                        <a:latin typeface="Cambria"/>
                        <a:ea typeface="Cambria"/>
                        <a:cs typeface="Times New Roman"/>
                      </a:endParaRPr>
                    </a:p>
                  </a:txBody>
                  <a:tcPr marL="68580" marR="68580" marT="0" marB="0" anchor="b"/>
                </a:tc>
                <a:tc gridSpan="2">
                  <a:txBody>
                    <a:bodyPr/>
                    <a:lstStyle/>
                    <a:p>
                      <a:pPr marL="0" marR="0" algn="r">
                        <a:spcBef>
                          <a:spcPts val="0"/>
                        </a:spcBef>
                        <a:spcAft>
                          <a:spcPts val="0"/>
                        </a:spcAft>
                      </a:pPr>
                      <a:r>
                        <a:rPr lang="en-US" sz="1800">
                          <a:effectLst/>
                        </a:rPr>
                        <a:t>32.5%</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1800">
                          <a:effectLst/>
                        </a:rPr>
                        <a:t>33.0%</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a:effectLst/>
                        </a:rPr>
                        <a:t> - Extra Shifts *</a:t>
                      </a:r>
                      <a:endParaRPr lang="en-US" sz="1800">
                        <a:effectLst/>
                        <a:latin typeface="Cambria"/>
                        <a:ea typeface="Cambria"/>
                        <a:cs typeface="Times New Roman"/>
                      </a:endParaRPr>
                    </a:p>
                  </a:txBody>
                  <a:tcPr marL="68580" marR="68580" marT="0" marB="0" anchor="b"/>
                </a:tc>
                <a:tc gridSpan="2">
                  <a:txBody>
                    <a:bodyPr/>
                    <a:lstStyle/>
                    <a:p>
                      <a:pPr marL="0" marR="0" algn="r">
                        <a:spcBef>
                          <a:spcPts val="0"/>
                        </a:spcBef>
                        <a:spcAft>
                          <a:spcPts val="0"/>
                        </a:spcAft>
                      </a:pPr>
                      <a:r>
                        <a:rPr lang="en-US" sz="1800">
                          <a:effectLst/>
                        </a:rPr>
                        <a:t>22.7%</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1800">
                          <a:effectLst/>
                        </a:rPr>
                        <a:t> </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a:effectLst/>
                        </a:rPr>
                        <a:t> - More Duties</a:t>
                      </a:r>
                      <a:endParaRPr lang="en-US" sz="1800">
                        <a:effectLst/>
                        <a:latin typeface="Cambria"/>
                        <a:ea typeface="Cambria"/>
                        <a:cs typeface="Times New Roman"/>
                      </a:endParaRPr>
                    </a:p>
                  </a:txBody>
                  <a:tcPr marL="68580" marR="68580" marT="0" marB="0" anchor="b"/>
                </a:tc>
                <a:tc gridSpan="2">
                  <a:txBody>
                    <a:bodyPr/>
                    <a:lstStyle/>
                    <a:p>
                      <a:pPr marL="0" marR="0" algn="r">
                        <a:spcBef>
                          <a:spcPts val="0"/>
                        </a:spcBef>
                        <a:spcAft>
                          <a:spcPts val="0"/>
                        </a:spcAft>
                      </a:pPr>
                      <a:r>
                        <a:rPr lang="en-US" sz="1800">
                          <a:effectLst/>
                        </a:rPr>
                        <a:t>52.6%</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1800">
                          <a:effectLst/>
                        </a:rPr>
                        <a:t>51.2%</a:t>
                      </a:r>
                      <a:endParaRPr lang="en-US" sz="1800">
                        <a:effectLst/>
                        <a:latin typeface="Cambria"/>
                        <a:ea typeface="Cambria"/>
                        <a:cs typeface="Times New Roman"/>
                      </a:endParaRPr>
                    </a:p>
                  </a:txBody>
                  <a:tcPr marL="68580" marR="68580" marT="0" marB="0" anchor="b"/>
                </a:tc>
              </a:tr>
              <a:tr h="442383">
                <a:tc>
                  <a:txBody>
                    <a:bodyPr/>
                    <a:lstStyle/>
                    <a:p>
                      <a:pPr marL="0" marR="0">
                        <a:spcBef>
                          <a:spcPts val="0"/>
                        </a:spcBef>
                        <a:spcAft>
                          <a:spcPts val="0"/>
                        </a:spcAft>
                      </a:pPr>
                      <a:r>
                        <a:rPr lang="en-US" sz="1800">
                          <a:effectLst/>
                        </a:rPr>
                        <a:t>Impact of Co-Worker Taking Leave</a:t>
                      </a:r>
                      <a:endParaRPr lang="en-US" sz="1800">
                        <a:effectLst/>
                        <a:latin typeface="Cambria"/>
                        <a:ea typeface="Cambria"/>
                        <a:cs typeface="Times New Roman"/>
                      </a:endParaRPr>
                    </a:p>
                  </a:txBody>
                  <a:tcPr marL="68580" marR="68580" marT="0" marB="0" anchor="b"/>
                </a:tc>
                <a:tc gridSpan="2">
                  <a:txBody>
                    <a:bodyPr/>
                    <a:lstStyle/>
                    <a:p>
                      <a:pPr marL="0" marR="0">
                        <a:spcBef>
                          <a:spcPts val="0"/>
                        </a:spcBef>
                        <a:spcAft>
                          <a:spcPts val="0"/>
                        </a:spcAft>
                      </a:pPr>
                      <a:r>
                        <a:rPr lang="en-US" sz="1800">
                          <a:effectLst/>
                        </a:rPr>
                        <a:t> </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1800">
                          <a:effectLst/>
                        </a:rPr>
                        <a:t> </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a:effectLst/>
                        </a:rPr>
                        <a:t> - Positive</a:t>
                      </a:r>
                      <a:endParaRPr lang="en-US" sz="1800">
                        <a:effectLst/>
                        <a:latin typeface="Cambria"/>
                        <a:ea typeface="Cambria"/>
                        <a:cs typeface="Times New Roman"/>
                      </a:endParaRPr>
                    </a:p>
                  </a:txBody>
                  <a:tcPr marL="68580" marR="68580" marT="0" marB="0" anchor="b"/>
                </a:tc>
                <a:tc gridSpan="2">
                  <a:txBody>
                    <a:bodyPr/>
                    <a:lstStyle/>
                    <a:p>
                      <a:pPr marL="0" marR="0" algn="r">
                        <a:spcBef>
                          <a:spcPts val="0"/>
                        </a:spcBef>
                        <a:spcAft>
                          <a:spcPts val="0"/>
                        </a:spcAft>
                      </a:pPr>
                      <a:r>
                        <a:rPr lang="en-US" sz="1800">
                          <a:effectLst/>
                        </a:rPr>
                        <a:t>16.1%</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1800">
                          <a:effectLst/>
                        </a:rPr>
                        <a:t>24.7%</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dirty="0">
                          <a:effectLst/>
                        </a:rPr>
                        <a:t> - Negative</a:t>
                      </a:r>
                      <a:endParaRPr lang="en-US" sz="1800" dirty="0">
                        <a:effectLst/>
                        <a:latin typeface="Cambria"/>
                        <a:ea typeface="Cambria"/>
                        <a:cs typeface="Times New Roman"/>
                      </a:endParaRPr>
                    </a:p>
                  </a:txBody>
                  <a:tcPr marL="68580" marR="68580" marT="0" marB="0" anchor="b"/>
                </a:tc>
                <a:tc gridSpan="2">
                  <a:txBody>
                    <a:bodyPr/>
                    <a:lstStyle/>
                    <a:p>
                      <a:pPr marL="0" marR="0" algn="r">
                        <a:spcBef>
                          <a:spcPts val="0"/>
                        </a:spcBef>
                        <a:spcAft>
                          <a:spcPts val="0"/>
                        </a:spcAft>
                      </a:pPr>
                      <a:r>
                        <a:rPr lang="en-US" sz="1800">
                          <a:effectLst/>
                        </a:rPr>
                        <a:t>10.1%</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1800">
                          <a:effectLst/>
                        </a:rPr>
                        <a:t>6.4%</a:t>
                      </a:r>
                      <a:endParaRPr lang="en-US" sz="1800">
                        <a:effectLst/>
                        <a:latin typeface="Cambria"/>
                        <a:ea typeface="Cambria"/>
                        <a:cs typeface="Times New Roman"/>
                      </a:endParaRPr>
                    </a:p>
                  </a:txBody>
                  <a:tcPr marL="68580" marR="68580" marT="0" marB="0" anchor="b"/>
                </a:tc>
              </a:tr>
              <a:tr h="251354">
                <a:tc>
                  <a:txBody>
                    <a:bodyPr/>
                    <a:lstStyle/>
                    <a:p>
                      <a:pPr marL="0" marR="0">
                        <a:spcBef>
                          <a:spcPts val="0"/>
                        </a:spcBef>
                        <a:spcAft>
                          <a:spcPts val="0"/>
                        </a:spcAft>
                      </a:pPr>
                      <a:r>
                        <a:rPr lang="en-US" sz="1800">
                          <a:effectLst/>
                        </a:rPr>
                        <a:t> - Neither Positive or Negative</a:t>
                      </a:r>
                      <a:endParaRPr lang="en-US" sz="1800">
                        <a:effectLst/>
                        <a:latin typeface="Cambria"/>
                        <a:ea typeface="Cambria"/>
                        <a:cs typeface="Times New Roman"/>
                      </a:endParaRPr>
                    </a:p>
                  </a:txBody>
                  <a:tcPr marL="68580" marR="68580" marT="0" marB="0" anchor="b"/>
                </a:tc>
                <a:tc gridSpan="2">
                  <a:txBody>
                    <a:bodyPr/>
                    <a:lstStyle/>
                    <a:p>
                      <a:pPr marL="0" marR="0" algn="r">
                        <a:spcBef>
                          <a:spcPts val="0"/>
                        </a:spcBef>
                        <a:spcAft>
                          <a:spcPts val="0"/>
                        </a:spcAft>
                      </a:pPr>
                      <a:r>
                        <a:rPr lang="en-US" sz="1800">
                          <a:effectLst/>
                        </a:rPr>
                        <a:t>73.7%</a:t>
                      </a:r>
                      <a:endParaRPr lang="en-US" sz="1800">
                        <a:effectLst/>
                        <a:latin typeface="Cambria"/>
                        <a:ea typeface="Cambria"/>
                        <a:cs typeface="Times New Roman"/>
                      </a:endParaRPr>
                    </a:p>
                  </a:txBody>
                  <a:tcPr marL="68580" marR="68580" marT="0" marB="0" anchor="b"/>
                </a:tc>
                <a:tc hMerge="1">
                  <a:txBody>
                    <a:bodyPr/>
                    <a:lstStyle/>
                    <a:p>
                      <a:endParaRPr lang="en-US"/>
                    </a:p>
                  </a:txBody>
                  <a:tcPr/>
                </a:tc>
                <a:tc>
                  <a:txBody>
                    <a:bodyPr/>
                    <a:lstStyle/>
                    <a:p>
                      <a:pPr marL="0" marR="0" algn="r">
                        <a:spcBef>
                          <a:spcPts val="0"/>
                        </a:spcBef>
                        <a:spcAft>
                          <a:spcPts val="0"/>
                        </a:spcAft>
                      </a:pPr>
                      <a:r>
                        <a:rPr lang="en-US" sz="1800">
                          <a:effectLst/>
                        </a:rPr>
                        <a:t>68.9%</a:t>
                      </a:r>
                      <a:endParaRPr lang="en-US" sz="1800">
                        <a:effectLst/>
                        <a:latin typeface="Cambria"/>
                        <a:ea typeface="Cambria"/>
                        <a:cs typeface="Times New Roman"/>
                      </a:endParaRPr>
                    </a:p>
                  </a:txBody>
                  <a:tcPr marL="68580" marR="68580" marT="0" marB="0" anchor="b"/>
                </a:tc>
              </a:tr>
              <a:tr h="251354">
                <a:tc>
                  <a:txBody>
                    <a:bodyPr/>
                    <a:lstStyle/>
                    <a:p>
                      <a:endParaRPr lang="en-US" sz="1800">
                        <a:effectLst/>
                        <a:latin typeface="Cambria"/>
                      </a:endParaRPr>
                    </a:p>
                  </a:txBody>
                  <a:tcPr marL="68580" marR="68580" marT="0" marB="0" anchor="b"/>
                </a:tc>
                <a:tc gridSpan="2">
                  <a:txBody>
                    <a:bodyPr/>
                    <a:lstStyle/>
                    <a:p>
                      <a:endParaRPr lang="en-US" sz="1800">
                        <a:effectLst/>
                        <a:latin typeface="Cambria"/>
                      </a:endParaRPr>
                    </a:p>
                  </a:txBody>
                  <a:tcPr marL="68580" marR="68580" marT="0" marB="0" anchor="b"/>
                </a:tc>
                <a:tc hMerge="1">
                  <a:txBody>
                    <a:bodyPr/>
                    <a:lstStyle/>
                    <a:p>
                      <a:endParaRPr lang="en-US"/>
                    </a:p>
                  </a:txBody>
                  <a:tcPr/>
                </a:tc>
                <a:tc>
                  <a:txBody>
                    <a:bodyPr/>
                    <a:lstStyle/>
                    <a:p>
                      <a:endParaRPr lang="en-US" sz="1800">
                        <a:effectLst/>
                        <a:latin typeface="Cambria"/>
                      </a:endParaRPr>
                    </a:p>
                  </a:txBody>
                  <a:tcPr marL="68580" marR="68580" marT="0" marB="0" anchor="b"/>
                </a:tc>
              </a:tr>
              <a:tr h="442383">
                <a:tc>
                  <a:txBody>
                    <a:bodyPr/>
                    <a:lstStyle/>
                    <a:p>
                      <a:pPr marL="0" marR="0">
                        <a:spcBef>
                          <a:spcPts val="0"/>
                        </a:spcBef>
                        <a:spcAft>
                          <a:spcPts val="0"/>
                        </a:spcAft>
                      </a:pPr>
                      <a:r>
                        <a:rPr lang="en-US" sz="1800">
                          <a:effectLst/>
                        </a:rPr>
                        <a:t>* 2009 survey does not ask about extra shifts</a:t>
                      </a:r>
                      <a:endParaRPr lang="en-US" sz="1800">
                        <a:effectLst/>
                        <a:latin typeface="Cambria"/>
                        <a:ea typeface="Cambria"/>
                        <a:cs typeface="Times New Roman"/>
                      </a:endParaRPr>
                    </a:p>
                  </a:txBody>
                  <a:tcPr marL="68580" marR="68580" marT="0" marB="0" anchor="b"/>
                </a:tc>
                <a:tc gridSpan="2">
                  <a:txBody>
                    <a:bodyPr/>
                    <a:lstStyle/>
                    <a:p>
                      <a:endParaRPr lang="en-US" sz="1800">
                        <a:effectLst/>
                        <a:latin typeface="Cambria"/>
                      </a:endParaRPr>
                    </a:p>
                  </a:txBody>
                  <a:tcPr marL="68580" marR="68580" marT="0" marB="0" anchor="b"/>
                </a:tc>
                <a:tc hMerge="1">
                  <a:txBody>
                    <a:bodyPr/>
                    <a:lstStyle/>
                    <a:p>
                      <a:endParaRPr lang="en-US"/>
                    </a:p>
                  </a:txBody>
                  <a:tcPr/>
                </a:tc>
                <a:tc>
                  <a:txBody>
                    <a:bodyPr/>
                    <a:lstStyle/>
                    <a:p>
                      <a:endParaRPr lang="en-US" sz="1800" dirty="0">
                        <a:effectLst/>
                        <a:latin typeface="Cambria"/>
                      </a:endParaRPr>
                    </a:p>
                  </a:txBody>
                  <a:tcPr marL="68580" marR="68580" marT="0" marB="0" anchor="b"/>
                </a:tc>
              </a:tr>
            </a:tbl>
          </a:graphicData>
        </a:graphic>
      </p:graphicFrame>
    </p:spTree>
    <p:extLst>
      <p:ext uri="{BB962C8B-B14F-4D97-AF65-F5344CB8AC3E}">
        <p14:creationId xmlns:p14="http://schemas.microsoft.com/office/powerpoint/2010/main" val="3020198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400" dirty="0" smtClean="0"/>
              <a:t>FIELDWORK CONFIRMS SURVEY FINDINGS</a:t>
            </a:r>
          </a:p>
        </p:txBody>
      </p:sp>
      <p:sp>
        <p:nvSpPr>
          <p:cNvPr id="63491" name="Rectangle 3"/>
          <p:cNvSpPr>
            <a:spLocks noGrp="1" noChangeArrowheads="1"/>
          </p:cNvSpPr>
          <p:nvPr>
            <p:ph type="body" idx="1"/>
          </p:nvPr>
        </p:nvSpPr>
        <p:spPr>
          <a:xfrm>
            <a:off x="685800" y="1905000"/>
            <a:ext cx="7924800" cy="4037013"/>
          </a:xfrm>
        </p:spPr>
        <p:txBody>
          <a:bodyPr/>
          <a:lstStyle/>
          <a:p>
            <a:pPr eaLnBrk="1" hangingPunct="1"/>
            <a:r>
              <a:rPr lang="en-US" dirty="0"/>
              <a:t>U</a:t>
            </a:r>
            <a:r>
              <a:rPr lang="en-US" dirty="0" smtClean="0"/>
              <a:t>nexpected family leaves are inevitable, so all organizations have contingency plans</a:t>
            </a:r>
          </a:p>
          <a:p>
            <a:pPr eaLnBrk="1" hangingPunct="1"/>
            <a:endParaRPr lang="en-US" sz="800" dirty="0" smtClean="0"/>
          </a:p>
          <a:p>
            <a:pPr eaLnBrk="1" hangingPunct="1"/>
            <a:r>
              <a:rPr lang="en-US" dirty="0" smtClean="0"/>
              <a:t>Most work covered by co-workers, though for some jobs this is impossible, and costs are incurred.</a:t>
            </a:r>
          </a:p>
          <a:p>
            <a:pPr eaLnBrk="1" hangingPunct="1"/>
            <a:endParaRPr lang="en-US" sz="800" dirty="0" smtClean="0"/>
          </a:p>
          <a:p>
            <a:pPr eaLnBrk="1" hangingPunct="1"/>
            <a:r>
              <a:rPr lang="en-US" dirty="0" smtClean="0"/>
              <a:t>Leave policies improve retention and morale</a:t>
            </a:r>
          </a:p>
          <a:p>
            <a:pPr eaLnBrk="1" hangingPunct="1"/>
            <a:endParaRPr lang="en-US" sz="800" dirty="0" smtClean="0"/>
          </a:p>
          <a:p>
            <a:pPr eaLnBrk="1" hangingPunct="1"/>
            <a:r>
              <a:rPr lang="en-US" dirty="0" smtClean="0"/>
              <a:t>PFL (like FMLA) is a</a:t>
            </a:r>
            <a:r>
              <a:rPr lang="ja-JP" altLang="en-US" dirty="0" smtClean="0"/>
              <a:t>“</a:t>
            </a:r>
            <a:r>
              <a:rPr lang="en-US" altLang="ja-JP" dirty="0" smtClean="0"/>
              <a:t>non-event</a:t>
            </a:r>
            <a:r>
              <a:rPr lang="ja-JP" altLang="en-US" dirty="0" smtClean="0"/>
              <a:t>”</a:t>
            </a:r>
            <a:r>
              <a:rPr lang="en-US" altLang="ja-JP" dirty="0" smtClean="0"/>
              <a:t> for most employers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FIELDWORK: Examples</a:t>
            </a:r>
            <a:endParaRPr lang="en-US" dirty="0"/>
          </a:p>
        </p:txBody>
      </p:sp>
      <p:sp>
        <p:nvSpPr>
          <p:cNvPr id="3" name="Content Placeholder 2"/>
          <p:cNvSpPr>
            <a:spLocks noGrp="1"/>
          </p:cNvSpPr>
          <p:nvPr>
            <p:ph idx="1"/>
          </p:nvPr>
        </p:nvSpPr>
        <p:spPr/>
        <p:txBody>
          <a:bodyPr/>
          <a:lstStyle/>
          <a:p>
            <a:r>
              <a:rPr lang="en-US" dirty="0" smtClean="0"/>
              <a:t>A multitude of innovative practices are used to minimize impact on operations whenever an employee is absent for more than a few days</a:t>
            </a:r>
          </a:p>
          <a:p>
            <a:endParaRPr lang="en-US" sz="1000" dirty="0" smtClean="0"/>
          </a:p>
          <a:p>
            <a:r>
              <a:rPr lang="en-US" dirty="0" smtClean="0"/>
              <a:t>Examples</a:t>
            </a:r>
          </a:p>
          <a:p>
            <a:pPr lvl="1"/>
            <a:r>
              <a:rPr lang="en-US" sz="2000" dirty="0" smtClean="0"/>
              <a:t>IT company (&lt; 50 employees)</a:t>
            </a:r>
          </a:p>
          <a:p>
            <a:pPr lvl="1"/>
            <a:r>
              <a:rPr lang="en-US" sz="2000" dirty="0" smtClean="0"/>
              <a:t>Large hospital</a:t>
            </a:r>
          </a:p>
          <a:p>
            <a:pPr lvl="1"/>
            <a:r>
              <a:rPr lang="en-US" sz="2000" dirty="0" smtClean="0"/>
              <a:t>Retail and farms</a:t>
            </a:r>
          </a:p>
          <a:p>
            <a:pPr lvl="1"/>
            <a:r>
              <a:rPr lang="en-US" sz="2000" dirty="0" smtClean="0"/>
              <a:t>Biotech company</a:t>
            </a:r>
          </a:p>
          <a:p>
            <a:pPr lvl="1"/>
            <a:r>
              <a:rPr lang="en-US" sz="2000" dirty="0" smtClean="0"/>
              <a:t>Large engineering/construction firm</a:t>
            </a:r>
          </a:p>
          <a:p>
            <a:pPr lvl="1"/>
            <a:r>
              <a:rPr lang="en-US" sz="2000" dirty="0" smtClean="0"/>
              <a:t>Small branch of restaurant chain</a:t>
            </a:r>
            <a:endParaRPr lang="en-US" sz="2000" dirty="0"/>
          </a:p>
        </p:txBody>
      </p:sp>
    </p:spTree>
    <p:extLst>
      <p:ext uri="{BB962C8B-B14F-4D97-AF65-F5344CB8AC3E}">
        <p14:creationId xmlns:p14="http://schemas.microsoft.com/office/powerpoint/2010/main" val="266384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dirty="0" smtClean="0"/>
              <a:t>U.S. WORK-FAMILY POLICIES </a:t>
            </a:r>
            <a:endParaRPr lang="en-US" dirty="0"/>
          </a:p>
        </p:txBody>
      </p:sp>
      <p:sp>
        <p:nvSpPr>
          <p:cNvPr id="3" name="Content Placeholder 2"/>
          <p:cNvSpPr>
            <a:spLocks noGrp="1"/>
          </p:cNvSpPr>
          <p:nvPr>
            <p:ph idx="1"/>
          </p:nvPr>
        </p:nvSpPr>
        <p:spPr>
          <a:xfrm>
            <a:off x="457200" y="1676401"/>
            <a:ext cx="8229600" cy="4648200"/>
          </a:xfrm>
        </p:spPr>
        <p:txBody>
          <a:bodyPr/>
          <a:lstStyle/>
          <a:p>
            <a:r>
              <a:rPr lang="en-US" dirty="0" smtClean="0"/>
              <a:t>U.S. notoriously lacking in public policies that support workers who need time off to attend to family needs</a:t>
            </a:r>
          </a:p>
          <a:p>
            <a:r>
              <a:rPr lang="en-US" dirty="0" smtClean="0"/>
              <a:t>Only major legislation: 1993 federal Family &amp; Medical Leave Act (FMLA)</a:t>
            </a:r>
          </a:p>
          <a:p>
            <a:pPr lvl="1"/>
            <a:r>
              <a:rPr lang="en-US" dirty="0" smtClean="0"/>
              <a:t>Guarantees up to 12 weeks of job-protected leave to workers for own medical condition or for family care</a:t>
            </a:r>
          </a:p>
          <a:p>
            <a:pPr lvl="1"/>
            <a:r>
              <a:rPr lang="en-US" dirty="0" smtClean="0"/>
              <a:t>Eligibility requirements mean only about half of all workers are covered, less than a fifth of new mothers</a:t>
            </a:r>
          </a:p>
          <a:p>
            <a:pPr lvl="1"/>
            <a:r>
              <a:rPr lang="en-US" dirty="0" smtClean="0"/>
              <a:t>Unpaid – so many who need leave can’t afford to take it</a:t>
            </a:r>
          </a:p>
          <a:p>
            <a:r>
              <a:rPr lang="en-US" dirty="0" smtClean="0"/>
              <a:t>5 states (CA, NJ, NY, RI, and HI) &amp; Puerto Rico have temporary disability programs</a:t>
            </a:r>
            <a:r>
              <a:rPr lang="en-US" dirty="0"/>
              <a:t> </a:t>
            </a:r>
            <a:r>
              <a:rPr lang="en-US" dirty="0" smtClean="0"/>
              <a:t>that also cover pregnancy and recovery from childbirth</a:t>
            </a:r>
            <a:endParaRPr lang="en-US" dirty="0"/>
          </a:p>
        </p:txBody>
      </p:sp>
    </p:spTree>
    <p:extLst>
      <p:ext uri="{BB962C8B-B14F-4D97-AF65-F5344CB8AC3E}">
        <p14:creationId xmlns:p14="http://schemas.microsoft.com/office/powerpoint/2010/main" val="1195864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MYTHS ABOUT PFL</a:t>
            </a:r>
            <a:endParaRPr lang="en-US" dirty="0"/>
          </a:p>
        </p:txBody>
      </p:sp>
      <p:sp>
        <p:nvSpPr>
          <p:cNvPr id="3" name="Content Placeholder 2"/>
          <p:cNvSpPr>
            <a:spLocks noGrp="1"/>
          </p:cNvSpPr>
          <p:nvPr>
            <p:ph idx="1"/>
          </p:nvPr>
        </p:nvSpPr>
        <p:spPr/>
        <p:txBody>
          <a:bodyPr/>
          <a:lstStyle/>
          <a:p>
            <a:endParaRPr lang="en-US" dirty="0" smtClean="0"/>
          </a:p>
          <a:p>
            <a:r>
              <a:rPr lang="en-US" dirty="0" smtClean="0"/>
              <a:t>It includes new mandates requiring employers to  hold jobs for employees who take family leave</a:t>
            </a:r>
          </a:p>
          <a:p>
            <a:endParaRPr lang="en-US" dirty="0" smtClean="0"/>
          </a:p>
          <a:p>
            <a:r>
              <a:rPr lang="en-US" dirty="0" smtClean="0"/>
              <a:t>It raises employers’ costs and is a “job killer”</a:t>
            </a:r>
          </a:p>
          <a:p>
            <a:endParaRPr lang="en-US" dirty="0" smtClean="0"/>
          </a:p>
          <a:p>
            <a:r>
              <a:rPr lang="en-US" dirty="0" smtClean="0"/>
              <a:t>It will be widely abused by employees </a:t>
            </a:r>
          </a:p>
        </p:txBody>
      </p:sp>
    </p:spTree>
    <p:extLst>
      <p:ext uri="{BB962C8B-B14F-4D97-AF65-F5344CB8AC3E}">
        <p14:creationId xmlns:p14="http://schemas.microsoft.com/office/powerpoint/2010/main" val="3227777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dirty="0" smtClean="0"/>
              <a:t>NO NEW MANDATES</a:t>
            </a:r>
            <a:endParaRPr lang="en-US" dirty="0"/>
          </a:p>
        </p:txBody>
      </p:sp>
      <p:sp>
        <p:nvSpPr>
          <p:cNvPr id="3" name="Content Placeholder 2"/>
          <p:cNvSpPr>
            <a:spLocks noGrp="1"/>
          </p:cNvSpPr>
          <p:nvPr>
            <p:ph idx="1"/>
          </p:nvPr>
        </p:nvSpPr>
        <p:spPr>
          <a:xfrm>
            <a:off x="457200" y="1600201"/>
            <a:ext cx="8229600" cy="4724400"/>
          </a:xfrm>
        </p:spPr>
        <p:txBody>
          <a:bodyPr/>
          <a:lstStyle/>
          <a:p>
            <a:r>
              <a:rPr lang="en-US" dirty="0" smtClean="0"/>
              <a:t>Since 1993, FMLA has required employers with </a:t>
            </a:r>
            <a:r>
              <a:rPr lang="en-US" u="sng" dirty="0" smtClean="0"/>
              <a:t>&gt; </a:t>
            </a:r>
            <a:r>
              <a:rPr lang="en-US" dirty="0" smtClean="0"/>
              <a:t>50 employees in 75-mile radius to hold job (or similar job) for employee who takes up to 12 weeks of family or medical leave</a:t>
            </a:r>
          </a:p>
          <a:p>
            <a:endParaRPr lang="en-US" sz="800" dirty="0" smtClean="0"/>
          </a:p>
          <a:p>
            <a:r>
              <a:rPr lang="en-US" dirty="0" smtClean="0"/>
              <a:t>PFL in CA and FLI in NJ are insurance programs. Unless an employee’s job is already protected by FMLA or specific state legislation, employer is not required to hold the employee’s job </a:t>
            </a:r>
          </a:p>
          <a:p>
            <a:endParaRPr lang="en-US" sz="800" dirty="0" smtClean="0"/>
          </a:p>
          <a:p>
            <a:r>
              <a:rPr lang="en-US" dirty="0"/>
              <a:t>E</a:t>
            </a:r>
            <a:r>
              <a:rPr lang="en-US" dirty="0" smtClean="0"/>
              <a:t>ligible employees are able to collect up to 6 weeks partial income through state PFL or FLI program</a:t>
            </a:r>
            <a:endParaRPr lang="en-US" dirty="0"/>
          </a:p>
        </p:txBody>
      </p:sp>
    </p:spTree>
    <p:extLst>
      <p:ext uri="{BB962C8B-B14F-4D97-AF65-F5344CB8AC3E}">
        <p14:creationId xmlns:p14="http://schemas.microsoft.com/office/powerpoint/2010/main" val="1816522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3400" y="1828800"/>
            <a:ext cx="8382000" cy="4878387"/>
          </a:xfrm>
        </p:spPr>
        <p:txBody>
          <a:bodyPr/>
          <a:lstStyle/>
          <a:p>
            <a:pPr eaLnBrk="1" hangingPunct="1"/>
            <a:r>
              <a:rPr lang="en-US" dirty="0" smtClean="0">
                <a:latin typeface="Verdana" pitchFamily="34" charset="0"/>
              </a:rPr>
              <a:t>87% of California employers reported no cost increases resulting from PFL</a:t>
            </a:r>
          </a:p>
          <a:p>
            <a:pPr eaLnBrk="1" hangingPunct="1"/>
            <a:endParaRPr lang="en-US" sz="800" dirty="0" smtClean="0">
              <a:latin typeface="Verdana" pitchFamily="34" charset="0"/>
            </a:endParaRPr>
          </a:p>
          <a:p>
            <a:pPr eaLnBrk="1" hangingPunct="1"/>
            <a:r>
              <a:rPr lang="en-US" dirty="0" smtClean="0">
                <a:latin typeface="Verdana" pitchFamily="34" charset="0"/>
              </a:rPr>
              <a:t>9% reported cost savings</a:t>
            </a:r>
          </a:p>
          <a:p>
            <a:pPr eaLnBrk="1" hangingPunct="1"/>
            <a:endParaRPr lang="en-US" sz="800" dirty="0" smtClean="0">
              <a:latin typeface="Verdana" pitchFamily="34" charset="0"/>
            </a:endParaRPr>
          </a:p>
          <a:p>
            <a:pPr eaLnBrk="1" hangingPunct="1"/>
            <a:r>
              <a:rPr lang="en-US" dirty="0" smtClean="0">
                <a:latin typeface="Verdana" pitchFamily="34" charset="0"/>
              </a:rPr>
              <a:t>60% reported that they coordinated their own benefits for exempt workers with PFL; 58% did so for non-exempts – suggests additional savings</a:t>
            </a:r>
          </a:p>
          <a:p>
            <a:pPr eaLnBrk="1" hangingPunct="1"/>
            <a:endParaRPr lang="en-US" sz="800" dirty="0" smtClean="0">
              <a:latin typeface="Verdana" pitchFamily="34" charset="0"/>
            </a:endParaRPr>
          </a:p>
          <a:p>
            <a:pPr eaLnBrk="1" hangingPunct="1"/>
            <a:r>
              <a:rPr lang="en-US" dirty="0" smtClean="0">
                <a:latin typeface="Verdana" pitchFamily="34" charset="0"/>
              </a:rPr>
              <a:t>13% reported extra costs (hiring, training expenses)</a:t>
            </a:r>
          </a:p>
          <a:p>
            <a:pPr marL="0" indent="0" eaLnBrk="1" hangingPunct="1">
              <a:buNone/>
            </a:pPr>
            <a:endParaRPr lang="en-US" dirty="0" smtClean="0">
              <a:latin typeface="Verdana" pitchFamily="34" charset="0"/>
            </a:endParaRPr>
          </a:p>
        </p:txBody>
      </p:sp>
      <p:sp>
        <p:nvSpPr>
          <p:cNvPr id="22530" name="Title 3"/>
          <p:cNvSpPr>
            <a:spLocks noGrp="1"/>
          </p:cNvSpPr>
          <p:nvPr>
            <p:ph type="title"/>
          </p:nvPr>
        </p:nvSpPr>
        <p:spPr>
          <a:xfrm>
            <a:off x="152400" y="704850"/>
            <a:ext cx="8839200" cy="895350"/>
          </a:xfrm>
        </p:spPr>
        <p:txBody>
          <a:bodyPr/>
          <a:lstStyle/>
          <a:p>
            <a:r>
              <a:rPr lang="en-US" dirty="0" smtClean="0"/>
              <a:t>SAVINGS FOR SOME EMPLOYERS</a:t>
            </a:r>
          </a:p>
        </p:txBody>
      </p:sp>
    </p:spTree>
    <p:extLst>
      <p:ext uri="{BB962C8B-B14F-4D97-AF65-F5344CB8AC3E}">
        <p14:creationId xmlns:p14="http://schemas.microsoft.com/office/powerpoint/2010/main" val="911281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ALMOST NO EMPLOYEE ABUSE</a:t>
            </a:r>
            <a:endParaRPr lang="en-US" sz="4400" dirty="0"/>
          </a:p>
        </p:txBody>
      </p:sp>
      <p:sp>
        <p:nvSpPr>
          <p:cNvPr id="3" name="Content Placeholder 2"/>
          <p:cNvSpPr>
            <a:spLocks noGrp="1"/>
          </p:cNvSpPr>
          <p:nvPr>
            <p:ph idx="1"/>
          </p:nvPr>
        </p:nvSpPr>
        <p:spPr>
          <a:xfrm>
            <a:off x="457200" y="1935163"/>
            <a:ext cx="8610600" cy="4389437"/>
          </a:xfrm>
        </p:spPr>
        <p:txBody>
          <a:bodyPr/>
          <a:lstStyle/>
          <a:p>
            <a:r>
              <a:rPr lang="en-US" dirty="0" smtClean="0"/>
              <a:t>After nearly six years of PFL in CA, employers in 2010 survey reported almost no employee abuse of program</a:t>
            </a:r>
          </a:p>
          <a:p>
            <a:endParaRPr lang="en-US" sz="800" dirty="0" smtClean="0"/>
          </a:p>
          <a:p>
            <a:r>
              <a:rPr lang="en-US" dirty="0"/>
              <a:t>91% reported no knowledge of PFL </a:t>
            </a:r>
            <a:r>
              <a:rPr lang="en-US" dirty="0" smtClean="0"/>
              <a:t>abuse among employees they are responsible for</a:t>
            </a:r>
          </a:p>
          <a:p>
            <a:endParaRPr lang="en-US" sz="800" dirty="0" smtClean="0"/>
          </a:p>
          <a:p>
            <a:r>
              <a:rPr lang="en-US" dirty="0" smtClean="0"/>
              <a:t>Of the 9% who were aware of abuse, many reported only one  instance</a:t>
            </a:r>
          </a:p>
          <a:p>
            <a:endParaRPr lang="en-US" sz="800" dirty="0" smtClean="0"/>
          </a:p>
          <a:p>
            <a:r>
              <a:rPr lang="en-US" dirty="0" smtClean="0"/>
              <a:t>99.5% knew of no more than five instances</a:t>
            </a:r>
          </a:p>
          <a:p>
            <a:endParaRPr lang="en-US" sz="800" dirty="0" smtClean="0"/>
          </a:p>
          <a:p>
            <a:r>
              <a:rPr lang="en-US" dirty="0" smtClean="0"/>
              <a:t>In short, employee abuse is rare</a:t>
            </a:r>
            <a:endParaRPr lang="en-US" dirty="0"/>
          </a:p>
        </p:txBody>
      </p:sp>
    </p:spTree>
    <p:extLst>
      <p:ext uri="{BB962C8B-B14F-4D97-AF65-F5344CB8AC3E}">
        <p14:creationId xmlns:p14="http://schemas.microsoft.com/office/powerpoint/2010/main" val="4265690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838200"/>
            <a:ext cx="8153400" cy="990600"/>
          </a:xfrm>
        </p:spPr>
        <p:txBody>
          <a:bodyPr/>
          <a:lstStyle/>
          <a:p>
            <a:pPr eaLnBrk="1" hangingPunct="1"/>
            <a:r>
              <a:rPr lang="en-US" sz="3200" dirty="0" smtClean="0">
                <a:solidFill>
                  <a:srgbClr val="4885E9"/>
                </a:solidFill>
              </a:rPr>
              <a:t>   </a:t>
            </a:r>
            <a:br>
              <a:rPr lang="en-US" sz="3200" dirty="0" smtClean="0">
                <a:solidFill>
                  <a:srgbClr val="4885E9"/>
                </a:solidFill>
              </a:rPr>
            </a:br>
            <a:r>
              <a:rPr lang="en-US" sz="4000" dirty="0" smtClean="0">
                <a:solidFill>
                  <a:srgbClr val="4885E9"/>
                </a:solidFill>
              </a:rPr>
              <a:t>BUT SOME EMPLOYEES FEAR NEGATIVE REPERCUSSIONS FOR USING PFL</a:t>
            </a:r>
            <a:r>
              <a:rPr lang="en-US" sz="3200" dirty="0" smtClean="0">
                <a:solidFill>
                  <a:srgbClr val="4885E9"/>
                </a:solidFill>
              </a:rPr>
              <a:t>	</a:t>
            </a:r>
            <a:endParaRPr lang="en-US" sz="2400" dirty="0" smtClean="0">
              <a:solidFill>
                <a:srgbClr val="4885E9"/>
              </a:solidFill>
            </a:endParaRPr>
          </a:p>
        </p:txBody>
      </p:sp>
      <p:sp>
        <p:nvSpPr>
          <p:cNvPr id="43011" name="Content Placeholder 2"/>
          <p:cNvSpPr>
            <a:spLocks noGrp="1"/>
          </p:cNvSpPr>
          <p:nvPr>
            <p:ph idx="1"/>
          </p:nvPr>
        </p:nvSpPr>
        <p:spPr>
          <a:xfrm>
            <a:off x="152400" y="1905000"/>
            <a:ext cx="8839200" cy="4572000"/>
          </a:xfrm>
        </p:spPr>
        <p:txBody>
          <a:bodyPr/>
          <a:lstStyle/>
          <a:p>
            <a:pPr marL="265113" indent="-265113" eaLnBrk="1" hangingPunct="1"/>
            <a:endParaRPr lang="en-US" sz="800" dirty="0" smtClean="0"/>
          </a:p>
          <a:p>
            <a:pPr marL="265113" indent="-265113" eaLnBrk="1" hangingPunct="1"/>
            <a:r>
              <a:rPr lang="en-US" dirty="0" smtClean="0"/>
              <a:t>Over a third were concerned about employer retaliation</a:t>
            </a:r>
          </a:p>
          <a:p>
            <a:pPr marL="631826" lvl="1" indent="-265113" eaLnBrk="1" hangingPunct="1"/>
            <a:r>
              <a:rPr lang="en-US" dirty="0" smtClean="0"/>
              <a:t>31% feared their </a:t>
            </a:r>
            <a:r>
              <a:rPr lang="ja-JP" altLang="en-US" dirty="0" smtClean="0"/>
              <a:t>“</a:t>
            </a:r>
            <a:r>
              <a:rPr lang="en-US" altLang="ja-JP" dirty="0" smtClean="0"/>
              <a:t>employer would be unhappy</a:t>
            </a:r>
            <a:r>
              <a:rPr lang="ja-JP" altLang="en-US" dirty="0" smtClean="0"/>
              <a:t>”</a:t>
            </a:r>
            <a:r>
              <a:rPr lang="en-US" altLang="ja-JP" dirty="0" smtClean="0"/>
              <a:t> </a:t>
            </a:r>
          </a:p>
          <a:p>
            <a:pPr marL="631826" lvl="1" indent="-265113" eaLnBrk="1" hangingPunct="1"/>
            <a:r>
              <a:rPr lang="en-US" dirty="0" smtClean="0"/>
              <a:t>29% feared it would hurt their prospects for job advancement</a:t>
            </a:r>
          </a:p>
          <a:p>
            <a:pPr marL="631826" lvl="1" indent="-265113" eaLnBrk="1" hangingPunct="1"/>
            <a:r>
              <a:rPr lang="en-US" dirty="0" smtClean="0"/>
              <a:t>24% feared they would be fired </a:t>
            </a:r>
          </a:p>
          <a:p>
            <a:pPr marL="631826" lvl="1" indent="-265113" eaLnBrk="1" hangingPunct="1"/>
            <a:r>
              <a:rPr lang="en-US" dirty="0">
                <a:solidFill>
                  <a:prstClr val="black"/>
                </a:solidFill>
              </a:rPr>
              <a:t>In all, 37% were concerned about their employer’s </a:t>
            </a:r>
            <a:r>
              <a:rPr lang="en-US" dirty="0" smtClean="0">
                <a:solidFill>
                  <a:prstClr val="black"/>
                </a:solidFill>
              </a:rPr>
              <a:t>response</a:t>
            </a:r>
          </a:p>
          <a:p>
            <a:pPr marL="631826" lvl="1" indent="-265113" eaLnBrk="1" hangingPunct="1"/>
            <a:endParaRPr lang="en-US" sz="800" dirty="0" smtClean="0"/>
          </a:p>
          <a:p>
            <a:pPr marL="265113" lvl="0" indent="-265113" eaLnBrk="1" hangingPunct="1"/>
            <a:r>
              <a:rPr lang="en-US" dirty="0" smtClean="0">
                <a:solidFill>
                  <a:prstClr val="black"/>
                </a:solidFill>
              </a:rPr>
              <a:t>Other reasons</a:t>
            </a:r>
          </a:p>
          <a:p>
            <a:pPr marL="631826" lvl="1" indent="-265113" eaLnBrk="1" hangingPunct="1"/>
            <a:r>
              <a:rPr lang="en-US" dirty="0" smtClean="0">
                <a:solidFill>
                  <a:prstClr val="black"/>
                </a:solidFill>
              </a:rPr>
              <a:t>31</a:t>
            </a:r>
            <a:r>
              <a:rPr lang="en-US" dirty="0">
                <a:solidFill>
                  <a:prstClr val="black"/>
                </a:solidFill>
              </a:rPr>
              <a:t>% felt the PFL benefit level was too low </a:t>
            </a:r>
            <a:endParaRPr lang="en-US" dirty="0" smtClean="0">
              <a:solidFill>
                <a:prstClr val="black"/>
              </a:solidFill>
            </a:endParaRPr>
          </a:p>
          <a:p>
            <a:pPr marL="631826" lvl="1" indent="-265113" eaLnBrk="1" hangingPunct="1"/>
            <a:r>
              <a:rPr lang="en-US" dirty="0" smtClean="0"/>
              <a:t>18% thought it was too much hassle to apply</a:t>
            </a:r>
          </a:p>
          <a:p>
            <a:pPr marL="0" indent="0" eaLnBrk="1" hangingPunct="1">
              <a:buNone/>
            </a:pPr>
            <a:endParaRPr lang="en-US" sz="1600" dirty="0" smtClean="0">
              <a:latin typeface="Constantia" pitchFamily="18" charset="0"/>
            </a:endParaRPr>
          </a:p>
          <a:p>
            <a:pPr marL="0" indent="0" eaLnBrk="1" hangingPunct="1">
              <a:buNone/>
            </a:pPr>
            <a:r>
              <a:rPr lang="en-US" sz="1600" dirty="0" smtClean="0">
                <a:latin typeface="Constantia" pitchFamily="18" charset="0"/>
              </a:rPr>
              <a:t>(</a:t>
            </a:r>
            <a:r>
              <a:rPr lang="en-US" sz="1600" dirty="0">
                <a:latin typeface="Constantia" pitchFamily="18" charset="0"/>
              </a:rPr>
              <a:t>N= 89; not a representative sample of </a:t>
            </a:r>
            <a:r>
              <a:rPr lang="en-US" sz="1600" dirty="0" smtClean="0">
                <a:latin typeface="Constantia" pitchFamily="18" charset="0"/>
              </a:rPr>
              <a:t>employees;  respondents </a:t>
            </a:r>
            <a:r>
              <a:rPr lang="en-US" sz="1600" dirty="0">
                <a:latin typeface="Constantia" pitchFamily="18" charset="0"/>
              </a:rPr>
              <a:t>could cite multiple </a:t>
            </a:r>
            <a:r>
              <a:rPr lang="en-US" sz="1600" dirty="0" smtClean="0">
                <a:latin typeface="Constantia" pitchFamily="18" charset="0"/>
              </a:rPr>
              <a:t>reasons)</a:t>
            </a:r>
            <a:endParaRPr lang="en-US" sz="1600" dirty="0" smtClean="0"/>
          </a:p>
          <a:p>
            <a:pPr marL="265113" indent="-265113" eaLnBrk="1" hangingPunct="1"/>
            <a:endParaRPr lang="en-US" sz="800" dirty="0" smtClean="0"/>
          </a:p>
        </p:txBody>
      </p:sp>
    </p:spTree>
    <p:extLst>
      <p:ext uri="{BB962C8B-B14F-4D97-AF65-F5344CB8AC3E}">
        <p14:creationId xmlns:p14="http://schemas.microsoft.com/office/powerpoint/2010/main" val="302103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1">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762000"/>
            <a:ext cx="8686800" cy="819150"/>
          </a:xfrm>
        </p:spPr>
        <p:txBody>
          <a:bodyPr/>
          <a:lstStyle/>
          <a:p>
            <a:r>
              <a:rPr lang="en-US" sz="4400" dirty="0" smtClean="0"/>
              <a:t>MODEST IMPACT ON EMPLOYERS, BUT LARGE BENEFITS FOR EMPLOYEES</a:t>
            </a:r>
            <a:endParaRPr lang="en-US" dirty="0" smtClean="0"/>
          </a:p>
        </p:txBody>
      </p:sp>
      <p:sp>
        <p:nvSpPr>
          <p:cNvPr id="26627" name="Content Placeholder 2"/>
          <p:cNvSpPr>
            <a:spLocks noGrp="1"/>
          </p:cNvSpPr>
          <p:nvPr>
            <p:ph idx="1"/>
          </p:nvPr>
        </p:nvSpPr>
        <p:spPr>
          <a:xfrm>
            <a:off x="457200" y="1676400"/>
            <a:ext cx="8229600" cy="4800599"/>
          </a:xfrm>
        </p:spPr>
        <p:txBody>
          <a:bodyPr/>
          <a:lstStyle/>
          <a:p>
            <a:r>
              <a:rPr lang="en-US" dirty="0" smtClean="0"/>
              <a:t>Employees who used PFL had higher rates of wage replacement than those who did not – with especially strong effects for those in low-quality jobs</a:t>
            </a:r>
          </a:p>
          <a:p>
            <a:r>
              <a:rPr lang="en-US" dirty="0" smtClean="0"/>
              <a:t>PFL users were able to take somewhat longer leaves, and were more satisfied with leave length, than those who did not use PFL for their leave</a:t>
            </a:r>
          </a:p>
          <a:p>
            <a:r>
              <a:rPr lang="en-US" dirty="0" smtClean="0"/>
              <a:t>PFL users were more likely to return to work for the same employer than non-users</a:t>
            </a:r>
          </a:p>
          <a:p>
            <a:r>
              <a:rPr lang="en-US" dirty="0" smtClean="0"/>
              <a:t>Care of new children/ill family members was enhanced by PFL use</a:t>
            </a:r>
          </a:p>
          <a:p>
            <a:pPr>
              <a:buFont typeface="Wingdings 2" pitchFamily="18" charset="2"/>
              <a:buNone/>
            </a:pPr>
            <a:r>
              <a:rPr lang="en-US" dirty="0" smtClean="0"/>
              <a:t>(2009-10 California employee survey, n=500)</a:t>
            </a:r>
          </a:p>
          <a:p>
            <a:endParaRPr lang="en-US" dirty="0" smtClean="0"/>
          </a:p>
          <a:p>
            <a:endParaRPr lang="en-US" dirty="0" smtClean="0"/>
          </a:p>
        </p:txBody>
      </p:sp>
    </p:spTree>
    <p:extLst>
      <p:ext uri="{BB962C8B-B14F-4D97-AF65-F5344CB8AC3E}">
        <p14:creationId xmlns:p14="http://schemas.microsoft.com/office/powerpoint/2010/main" val="2554029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301625"/>
            <a:ext cx="8991600" cy="1143000"/>
          </a:xfrm>
        </p:spPr>
        <p:txBody>
          <a:bodyPr/>
          <a:lstStyle/>
          <a:p>
            <a:r>
              <a:rPr lang="en-US" sz="4400" dirty="0" smtClean="0">
                <a:latin typeface="Calibri" pitchFamily="34" charset="0"/>
              </a:rPr>
              <a:t>Wage Replacement and Job Quality </a:t>
            </a:r>
            <a:r>
              <a:rPr lang="en-US" sz="4000" dirty="0" smtClean="0">
                <a:latin typeface="Calibri" pitchFamily="34" charset="0"/>
              </a:rPr>
              <a:t/>
            </a:r>
            <a:br>
              <a:rPr lang="en-US" sz="4000" dirty="0" smtClean="0">
                <a:latin typeface="Calibri" pitchFamily="34" charset="0"/>
              </a:rPr>
            </a:br>
            <a:r>
              <a:rPr lang="en-US" sz="3200" dirty="0" smtClean="0">
                <a:latin typeface="Calibri" pitchFamily="34" charset="0"/>
              </a:rPr>
              <a:t>(High-quality job: over $20/</a:t>
            </a:r>
            <a:r>
              <a:rPr lang="en-US" sz="3200" dirty="0" err="1" smtClean="0">
                <a:latin typeface="Calibri" pitchFamily="34" charset="0"/>
              </a:rPr>
              <a:t>Hr</a:t>
            </a:r>
            <a:r>
              <a:rPr lang="en-US" sz="3200" dirty="0" smtClean="0">
                <a:latin typeface="Calibri" pitchFamily="34" charset="0"/>
              </a:rPr>
              <a:t> + health insurance)</a:t>
            </a:r>
          </a:p>
        </p:txBody>
      </p:sp>
      <p:pic>
        <p:nvPicPr>
          <p:cNvPr id="3379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t="44521" b="44521"/>
          <a:stretch>
            <a:fillRect/>
          </a:stretch>
        </p:blipFill>
        <p:spPr>
          <a:xfrm>
            <a:off x="152400" y="6858000"/>
            <a:ext cx="8534400" cy="533400"/>
          </a:xfrm>
        </p:spPr>
      </p:pic>
      <p:graphicFrame>
        <p:nvGraphicFramePr>
          <p:cNvPr id="2" name="Table 1"/>
          <p:cNvGraphicFramePr>
            <a:graphicFrameLocks noGrp="1"/>
          </p:cNvGraphicFramePr>
          <p:nvPr>
            <p:extLst>
              <p:ext uri="{D42A27DB-BD31-4B8C-83A1-F6EECF244321}">
                <p14:modId xmlns:p14="http://schemas.microsoft.com/office/powerpoint/2010/main" val="592292035"/>
              </p:ext>
            </p:extLst>
          </p:nvPr>
        </p:nvGraphicFramePr>
        <p:xfrm>
          <a:off x="1977013" y="1981200"/>
          <a:ext cx="5029199" cy="3133504"/>
        </p:xfrm>
        <a:graphic>
          <a:graphicData uri="http://schemas.openxmlformats.org/drawingml/2006/table">
            <a:tbl>
              <a:tblPr>
                <a:tableStyleId>{5C22544A-7EE6-4342-B048-85BDC9FD1C3A}</a:tableStyleId>
              </a:tblPr>
              <a:tblGrid>
                <a:gridCol w="1813993"/>
                <a:gridCol w="814843"/>
                <a:gridCol w="814843"/>
                <a:gridCol w="756639"/>
                <a:gridCol w="828881"/>
              </a:tblGrid>
              <a:tr h="261109">
                <a:tc rowSpan="2">
                  <a:txBody>
                    <a:bodyPr/>
                    <a:lstStyle/>
                    <a:p>
                      <a:pPr marL="0" marR="0">
                        <a:lnSpc>
                          <a:spcPct val="115000"/>
                        </a:lnSpc>
                        <a:spcBef>
                          <a:spcPts val="0"/>
                        </a:spcBef>
                        <a:spcAft>
                          <a:spcPts val="0"/>
                        </a:spcAft>
                      </a:pPr>
                      <a:r>
                        <a:rPr lang="en-US" sz="1200" dirty="0">
                          <a:effectLst/>
                        </a:rPr>
                        <a:t>Proportion of Usual Pay Received During Leave</a:t>
                      </a:r>
                      <a:endParaRPr lang="en-US" sz="1200" dirty="0">
                        <a:effectLst/>
                        <a:latin typeface="Times New Roman"/>
                        <a:ea typeface="Times New Roman"/>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High-Quality Jobs</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Low-Quality Jobs</a:t>
                      </a:r>
                      <a:endParaRPr lang="en-US" sz="1200">
                        <a:effectLst/>
                        <a:latin typeface="Times New Roman"/>
                        <a:ea typeface="Times New Roman"/>
                        <a:cs typeface="Times New Roman"/>
                      </a:endParaRPr>
                    </a:p>
                  </a:txBody>
                  <a:tcPr marL="68580" marR="68580" marT="0" marB="0"/>
                </a:tc>
                <a:tc hMerge="1">
                  <a:txBody>
                    <a:bodyPr/>
                    <a:lstStyle/>
                    <a:p>
                      <a:endParaRPr lang="en-US"/>
                    </a:p>
                  </a:txBody>
                  <a:tcPr/>
                </a:tc>
              </a:tr>
              <a:tr h="694556">
                <a:tc vMerge="1">
                  <a:txBody>
                    <a:bodyPr/>
                    <a:lstStyle/>
                    <a:p>
                      <a:endParaRPr lang="en-US"/>
                    </a:p>
                  </a:txBody>
                  <a:tcPr/>
                </a:tc>
                <a:tc>
                  <a:txBody>
                    <a:bodyPr/>
                    <a:lstStyle/>
                    <a:p>
                      <a:pPr marL="0" marR="0" algn="ctr">
                        <a:lnSpc>
                          <a:spcPct val="115000"/>
                        </a:lnSpc>
                        <a:spcBef>
                          <a:spcPts val="0"/>
                        </a:spcBef>
                        <a:spcAft>
                          <a:spcPts val="0"/>
                        </a:spcAft>
                      </a:pPr>
                      <a:r>
                        <a:rPr lang="en-US" sz="1200">
                          <a:effectLst/>
                        </a:rPr>
                        <a:t>Used PFL</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Did Not Use PFL</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Used PFL</a:t>
                      </a:r>
                      <a:endParaRPr lang="en-US" sz="1200">
                        <a:effectLst/>
                        <a:latin typeface="Times New Roman"/>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Did Not Use PFL</a:t>
                      </a:r>
                      <a:endParaRPr lang="en-US" sz="1200">
                        <a:effectLst/>
                        <a:latin typeface="Times New Roman"/>
                        <a:ea typeface="Times New Roman"/>
                        <a:cs typeface="Times New Roman"/>
                      </a:endParaRPr>
                    </a:p>
                  </a:txBody>
                  <a:tcPr marL="68580" marR="68580" marT="0" marB="0"/>
                </a:tc>
              </a:tr>
              <a:tr h="261109">
                <a:tc>
                  <a:txBody>
                    <a:bodyPr/>
                    <a:lstStyle/>
                    <a:p>
                      <a:pPr marL="0" marR="0">
                        <a:lnSpc>
                          <a:spcPct val="115000"/>
                        </a:lnSpc>
                        <a:spcBef>
                          <a:spcPts val="0"/>
                        </a:spcBef>
                        <a:spcAft>
                          <a:spcPts val="0"/>
                        </a:spcAft>
                      </a:pPr>
                      <a:r>
                        <a:rPr lang="en-US" sz="1200" dirty="0">
                          <a:effectLst/>
                        </a:rPr>
                        <a:t>No Pay</a:t>
                      </a:r>
                      <a:endParaRPr lang="en-US" sz="1200" dirty="0">
                        <a:effectLst/>
                        <a:latin typeface="Times New Roman"/>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0.0%</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11.0%*</a:t>
                      </a:r>
                      <a:endParaRPr lang="en-US" sz="1200">
                        <a:effectLst/>
                        <a:latin typeface="Times New Roman"/>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200">
                          <a:effectLst/>
                        </a:rPr>
                        <a:t>0.0%</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38.2%***</a:t>
                      </a:r>
                      <a:endParaRPr lang="en-US" sz="1200">
                        <a:effectLst/>
                        <a:latin typeface="Times New Roman"/>
                        <a:ea typeface="Times New Roman"/>
                        <a:cs typeface="Times New Roman"/>
                      </a:endParaRPr>
                    </a:p>
                  </a:txBody>
                  <a:tcPr marL="68580" marR="68580" marT="0" marB="0" anchor="b"/>
                </a:tc>
              </a:tr>
              <a:tr h="261109">
                <a:tc>
                  <a:txBody>
                    <a:bodyPr/>
                    <a:lstStyle/>
                    <a:p>
                      <a:pPr marL="0" marR="0">
                        <a:lnSpc>
                          <a:spcPct val="115000"/>
                        </a:lnSpc>
                        <a:spcBef>
                          <a:spcPts val="0"/>
                        </a:spcBef>
                        <a:spcAft>
                          <a:spcPts val="0"/>
                        </a:spcAft>
                      </a:pPr>
                      <a:r>
                        <a:rPr lang="en-US" sz="1200">
                          <a:effectLst/>
                        </a:rPr>
                        <a:t>Less Than Half</a:t>
                      </a:r>
                      <a:endParaRPr lang="en-US" sz="1200">
                        <a:effectLst/>
                        <a:latin typeface="Times New Roman"/>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0.0%</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12.4%**</a:t>
                      </a:r>
                      <a:endParaRPr lang="en-US" sz="1200">
                        <a:effectLst/>
                        <a:latin typeface="Times New Roman"/>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200">
                          <a:effectLst/>
                        </a:rPr>
                        <a:t>16.2%</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12.5%</a:t>
                      </a:r>
                      <a:endParaRPr lang="en-US" sz="1200">
                        <a:effectLst/>
                        <a:latin typeface="Times New Roman"/>
                        <a:ea typeface="Times New Roman"/>
                        <a:cs typeface="Times New Roman"/>
                      </a:endParaRPr>
                    </a:p>
                  </a:txBody>
                  <a:tcPr marL="68580" marR="68580" marT="0" marB="0" anchor="b"/>
                </a:tc>
              </a:tr>
              <a:tr h="261109">
                <a:tc>
                  <a:txBody>
                    <a:bodyPr/>
                    <a:lstStyle/>
                    <a:p>
                      <a:pPr marL="0" marR="0">
                        <a:lnSpc>
                          <a:spcPct val="115000"/>
                        </a:lnSpc>
                        <a:spcBef>
                          <a:spcPts val="0"/>
                        </a:spcBef>
                        <a:spcAft>
                          <a:spcPts val="0"/>
                        </a:spcAft>
                      </a:pPr>
                      <a:r>
                        <a:rPr lang="en-US" sz="1200">
                          <a:effectLst/>
                        </a:rPr>
                        <a:t>About Half</a:t>
                      </a:r>
                      <a:endParaRPr lang="en-US" sz="1200">
                        <a:effectLst/>
                        <a:latin typeface="Times New Roman"/>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55.3%</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9.6%***</a:t>
                      </a:r>
                      <a:endParaRPr lang="en-US" sz="1200">
                        <a:effectLst/>
                        <a:latin typeface="Times New Roman"/>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200">
                          <a:effectLst/>
                        </a:rPr>
                        <a:t>25.9%</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16.7%</a:t>
                      </a:r>
                      <a:endParaRPr lang="en-US" sz="1200">
                        <a:effectLst/>
                        <a:latin typeface="Times New Roman"/>
                        <a:ea typeface="Times New Roman"/>
                        <a:cs typeface="Times New Roman"/>
                      </a:endParaRPr>
                    </a:p>
                  </a:txBody>
                  <a:tcPr marL="68580" marR="68580" marT="0" marB="0" anchor="b"/>
                </a:tc>
              </a:tr>
              <a:tr h="261109">
                <a:tc>
                  <a:txBody>
                    <a:bodyPr/>
                    <a:lstStyle/>
                    <a:p>
                      <a:pPr marL="0" marR="0">
                        <a:lnSpc>
                          <a:spcPct val="115000"/>
                        </a:lnSpc>
                        <a:spcBef>
                          <a:spcPts val="0"/>
                        </a:spcBef>
                        <a:spcAft>
                          <a:spcPts val="0"/>
                        </a:spcAft>
                      </a:pPr>
                      <a:r>
                        <a:rPr lang="en-US" sz="1200">
                          <a:effectLst/>
                        </a:rPr>
                        <a:t>More Than Half</a:t>
                      </a:r>
                      <a:endParaRPr lang="en-US" sz="1200">
                        <a:effectLst/>
                        <a:latin typeface="Times New Roman"/>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37.8%</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17.0%</a:t>
                      </a:r>
                      <a:endParaRPr lang="en-US" sz="1200">
                        <a:effectLst/>
                        <a:latin typeface="Times New Roman"/>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200">
                          <a:effectLst/>
                        </a:rPr>
                        <a:t>48.2%</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10.9%***</a:t>
                      </a:r>
                      <a:endParaRPr lang="en-US" sz="1200">
                        <a:effectLst/>
                        <a:latin typeface="Times New Roman"/>
                        <a:ea typeface="Times New Roman"/>
                        <a:cs typeface="Times New Roman"/>
                      </a:endParaRPr>
                    </a:p>
                  </a:txBody>
                  <a:tcPr marL="68580" marR="68580" marT="0" marB="0" anchor="b"/>
                </a:tc>
              </a:tr>
              <a:tr h="261109">
                <a:tc>
                  <a:txBody>
                    <a:bodyPr/>
                    <a:lstStyle/>
                    <a:p>
                      <a:pPr marL="0" marR="0">
                        <a:lnSpc>
                          <a:spcPct val="115000"/>
                        </a:lnSpc>
                        <a:spcBef>
                          <a:spcPts val="0"/>
                        </a:spcBef>
                        <a:spcAft>
                          <a:spcPts val="0"/>
                        </a:spcAft>
                      </a:pPr>
                      <a:r>
                        <a:rPr lang="en-US" sz="1200">
                          <a:effectLst/>
                        </a:rPr>
                        <a:t>Full Pay</a:t>
                      </a:r>
                      <a:endParaRPr lang="en-US" sz="1200">
                        <a:effectLst/>
                        <a:latin typeface="Times New Roman"/>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6.9%</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50.0%***</a:t>
                      </a:r>
                      <a:endParaRPr lang="en-US" sz="1200">
                        <a:effectLst/>
                        <a:latin typeface="Times New Roman"/>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200">
                          <a:effectLst/>
                        </a:rPr>
                        <a:t>9.7%</a:t>
                      </a:r>
                      <a:endParaRPr lang="en-US" sz="1200">
                        <a:effectLst/>
                        <a:latin typeface="Times New Roman"/>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21.6%</a:t>
                      </a:r>
                      <a:endParaRPr lang="en-US" sz="1200">
                        <a:effectLst/>
                        <a:latin typeface="Times New Roman"/>
                        <a:ea typeface="Times New Roman"/>
                        <a:cs typeface="Times New Roman"/>
                      </a:endParaRPr>
                    </a:p>
                  </a:txBody>
                  <a:tcPr marL="68580" marR="68580" marT="0" marB="0" anchor="b"/>
                </a:tc>
              </a:tr>
              <a:tr h="872294">
                <a:tc>
                  <a:txBody>
                    <a:bodyPr/>
                    <a:lstStyle/>
                    <a:p>
                      <a:pPr marL="0" marR="0">
                        <a:lnSpc>
                          <a:spcPct val="115000"/>
                        </a:lnSpc>
                        <a:spcBef>
                          <a:spcPts val="0"/>
                        </a:spcBef>
                        <a:spcAft>
                          <a:spcPts val="0"/>
                        </a:spcAft>
                      </a:pPr>
                      <a:r>
                        <a:rPr lang="en-US" sz="1200">
                          <a:effectLst/>
                        </a:rPr>
                        <a:t> </a:t>
                      </a:r>
                      <a:endParaRPr lang="en-US" sz="1200">
                        <a:effectLst/>
                        <a:latin typeface="Times New Roman"/>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100.0%</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100.0%</a:t>
                      </a:r>
                      <a:endParaRPr lang="en-US" sz="1200">
                        <a:effectLst/>
                        <a:latin typeface="Times New Roman"/>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100.0%</a:t>
                      </a:r>
                      <a:endParaRPr lang="en-US" sz="1200">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100.0%</a:t>
                      </a:r>
                      <a:endParaRPr lang="en-US" sz="1200" dirty="0">
                        <a:effectLst/>
                        <a:latin typeface="Times New Roman"/>
                        <a:ea typeface="Times New Roman"/>
                        <a:cs typeface="Times New Roman"/>
                      </a:endParaRPr>
                    </a:p>
                  </a:txBody>
                  <a:tcPr marL="68580" marR="68580" marT="0" marB="0"/>
                </a:tc>
              </a:tr>
            </a:tbl>
          </a:graphicData>
        </a:graphic>
      </p:graphicFrame>
      <p:pic>
        <p:nvPicPr>
          <p:cNvPr id="307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638800"/>
            <a:ext cx="5472113"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218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4400" dirty="0" smtClean="0"/>
              <a:t>LIMITED AWARENESS</a:t>
            </a:r>
          </a:p>
        </p:txBody>
      </p:sp>
      <p:sp>
        <p:nvSpPr>
          <p:cNvPr id="40963" name="Rectangle 3"/>
          <p:cNvSpPr>
            <a:spLocks noGrp="1" noChangeArrowheads="1"/>
          </p:cNvSpPr>
          <p:nvPr>
            <p:ph type="body" idx="1"/>
          </p:nvPr>
        </p:nvSpPr>
        <p:spPr/>
        <p:txBody>
          <a:bodyPr/>
          <a:lstStyle/>
          <a:p>
            <a:pPr eaLnBrk="1" hangingPunct="1"/>
            <a:r>
              <a:rPr lang="en-US" sz="2500" smtClean="0"/>
              <a:t>22% of California adults were aware of new law in fall 2003; 29.5% in summer 2005, 28.1% in summer 2007</a:t>
            </a:r>
          </a:p>
          <a:p>
            <a:pPr eaLnBrk="1" hangingPunct="1"/>
            <a:r>
              <a:rPr lang="en-US" sz="2500" smtClean="0"/>
              <a:t>Field Poll in summer 2011 found 44.9% of those who voted in 2008 were aware of PFL, compared to 29.7% in fall 2003 who had voted in 2000 </a:t>
            </a:r>
          </a:p>
          <a:p>
            <a:pPr eaLnBrk="1" hangingPunct="1"/>
            <a:r>
              <a:rPr lang="en-US" sz="2500" smtClean="0"/>
              <a:t>Poor enforcement, limited outreach</a:t>
            </a:r>
          </a:p>
          <a:p>
            <a:pPr eaLnBrk="1" hangingPunct="1"/>
            <a:r>
              <a:rPr lang="en-US" sz="2500" smtClean="0"/>
              <a:t>Those who need the program most, are least likely to know about it.</a:t>
            </a:r>
          </a:p>
          <a:p>
            <a:pPr eaLnBrk="1" hangingPunct="1">
              <a:buFont typeface="Wingdings" pitchFamily="2" charset="2"/>
              <a:buNone/>
            </a:pPr>
            <a:endParaRPr lang="en-US" sz="2500" smtClean="0"/>
          </a:p>
          <a:p>
            <a:pPr lvl="1" eaLnBrk="1" hangingPunct="1">
              <a:buFont typeface="Wingdings" pitchFamily="2" charset="2"/>
              <a:buNone/>
            </a:pPr>
            <a:endParaRPr lang="en-US" sz="2100" smtClean="0"/>
          </a:p>
          <a:p>
            <a:pPr lvl="1" eaLnBrk="1" hangingPunct="1"/>
            <a:endParaRPr lang="en-US" sz="2100" smtClean="0"/>
          </a:p>
          <a:p>
            <a:pPr lvl="1" eaLnBrk="1" hangingPunct="1"/>
            <a:endParaRPr lang="en-US" sz="2100" smtClean="0"/>
          </a:p>
        </p:txBody>
      </p:sp>
    </p:spTree>
    <p:extLst>
      <p:ext uri="{BB962C8B-B14F-4D97-AF65-F5344CB8AC3E}">
        <p14:creationId xmlns:p14="http://schemas.microsoft.com/office/powerpoint/2010/main" val="203217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85800" y="301625"/>
            <a:ext cx="7997825" cy="1143000"/>
          </a:xfrm>
        </p:spPr>
        <p:txBody>
          <a:bodyPr/>
          <a:lstStyle/>
          <a:p>
            <a:r>
              <a:rPr lang="en-US" sz="4400" dirty="0" smtClean="0"/>
              <a:t>Male Take-Up Has Grown</a:t>
            </a:r>
          </a:p>
        </p:txBody>
      </p:sp>
      <p:pic>
        <p:nvPicPr>
          <p:cNvPr id="4198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981200"/>
            <a:ext cx="7200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ontent Placeholder 5"/>
          <p:cNvSpPr>
            <a:spLocks noGrp="1"/>
          </p:cNvSpPr>
          <p:nvPr>
            <p:ph idx="1"/>
          </p:nvPr>
        </p:nvSpPr>
        <p:spPr>
          <a:xfrm>
            <a:off x="1370013" y="1676400"/>
            <a:ext cx="7313612" cy="4265613"/>
          </a:xfrm>
        </p:spPr>
        <p:txBody>
          <a:bodyPr/>
          <a:lstStyle/>
          <a:p>
            <a:pPr marL="0" indent="0">
              <a:buFont typeface="Wingdings" pitchFamily="2" charset="2"/>
              <a:buNone/>
            </a:pPr>
            <a:endParaRPr lang="en-US" dirty="0" smtClean="0"/>
          </a:p>
        </p:txBody>
      </p:sp>
    </p:spTree>
    <p:extLst>
      <p:ext uri="{BB962C8B-B14F-4D97-AF65-F5344CB8AC3E}">
        <p14:creationId xmlns:p14="http://schemas.microsoft.com/office/powerpoint/2010/main" val="1107784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FUTURE PROSPECTS FOR PAID FAMILY LEAVE LEGISLATION</a:t>
            </a:r>
            <a:endParaRPr lang="en-US" sz="4400" dirty="0"/>
          </a:p>
        </p:txBody>
      </p:sp>
      <p:sp>
        <p:nvSpPr>
          <p:cNvPr id="3" name="Content Placeholder 2"/>
          <p:cNvSpPr>
            <a:spLocks noGrp="1"/>
          </p:cNvSpPr>
          <p:nvPr>
            <p:ph idx="1"/>
          </p:nvPr>
        </p:nvSpPr>
        <p:spPr>
          <a:xfrm>
            <a:off x="304800" y="1935163"/>
            <a:ext cx="8610600" cy="4389437"/>
          </a:xfrm>
        </p:spPr>
        <p:txBody>
          <a:bodyPr/>
          <a:lstStyle/>
          <a:p>
            <a:r>
              <a:rPr lang="en-US" dirty="0" smtClean="0"/>
              <a:t>Paid family leave</a:t>
            </a:r>
          </a:p>
          <a:p>
            <a:pPr lvl="1"/>
            <a:r>
              <a:rPr lang="en-US" dirty="0" smtClean="0"/>
              <a:t>Passed in Washington in 2007, but recession hit before funding mechanism in place, so start has been delayed</a:t>
            </a:r>
          </a:p>
          <a:p>
            <a:pPr lvl="1"/>
            <a:r>
              <a:rPr lang="en-US" dirty="0" smtClean="0"/>
              <a:t>Other states where legislation is being actively pursued include: Arizona, Illinois, Maine, Massachusetts, Missouri, New Hampshire, New York, Oregon and Pennsylvania</a:t>
            </a:r>
          </a:p>
          <a:p>
            <a:pPr lvl="1"/>
            <a:r>
              <a:rPr lang="en-US" dirty="0" smtClean="0"/>
              <a:t>Obama administration has expressed commitment to advancing paid family and medical leave</a:t>
            </a:r>
          </a:p>
          <a:p>
            <a:pPr lvl="1"/>
            <a:r>
              <a:rPr lang="en-US" dirty="0" smtClean="0"/>
              <a:t>Obama’s 2010, 2011 and 2012 budgets included start-up funds for states that want paid family and medical leave</a:t>
            </a:r>
          </a:p>
          <a:p>
            <a:pPr marL="393700" lvl="1" indent="0">
              <a:buNone/>
            </a:pPr>
            <a:r>
              <a:rPr lang="en-US" dirty="0"/>
              <a:t> </a:t>
            </a:r>
            <a:r>
              <a:rPr lang="en-US" dirty="0" smtClean="0"/>
              <a:t> (but funds were not included in final 2010-2011 budgets) </a:t>
            </a:r>
            <a:endParaRPr lang="en-US" dirty="0"/>
          </a:p>
        </p:txBody>
      </p:sp>
    </p:spTree>
    <p:extLst>
      <p:ext uri="{BB962C8B-B14F-4D97-AF65-F5344CB8AC3E}">
        <p14:creationId xmlns:p14="http://schemas.microsoft.com/office/powerpoint/2010/main" val="2682052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28600" y="457200"/>
            <a:ext cx="8915400" cy="1447800"/>
          </a:xfrm>
        </p:spPr>
        <p:txBody>
          <a:bodyPr/>
          <a:lstStyle/>
          <a:p>
            <a:pPr eaLnBrk="1" hangingPunct="1"/>
            <a:r>
              <a:rPr lang="en-US" sz="4800" dirty="0" smtClean="0"/>
              <a:t>CALIFORNIA</a:t>
            </a:r>
            <a:r>
              <a:rPr lang="ja-JP" altLang="en-US" sz="4800" dirty="0" smtClean="0"/>
              <a:t>’</a:t>
            </a:r>
            <a:r>
              <a:rPr lang="en-US" altLang="ja-JP" sz="4800" dirty="0" smtClean="0"/>
              <a:t>S PAID FAMILY LEAVE PROGRAM</a:t>
            </a:r>
            <a:endParaRPr lang="en-US" sz="4800" dirty="0" smtClean="0"/>
          </a:p>
        </p:txBody>
      </p:sp>
      <p:sp>
        <p:nvSpPr>
          <p:cNvPr id="48131" name="Rectangle 3"/>
          <p:cNvSpPr>
            <a:spLocks noGrp="1" noChangeArrowheads="1"/>
          </p:cNvSpPr>
          <p:nvPr>
            <p:ph type="body" idx="1"/>
          </p:nvPr>
        </p:nvSpPr>
        <p:spPr>
          <a:xfrm>
            <a:off x="533400" y="2286001"/>
            <a:ext cx="8382000" cy="4038600"/>
          </a:xfrm>
        </p:spPr>
        <p:txBody>
          <a:bodyPr/>
          <a:lstStyle/>
          <a:p>
            <a:pPr lvl="1" eaLnBrk="1" hangingPunct="1"/>
            <a:r>
              <a:rPr lang="en-US" sz="2800" dirty="0" smtClean="0"/>
              <a:t>First in the nation – passed 9/02, took effect 7/04</a:t>
            </a:r>
          </a:p>
          <a:p>
            <a:pPr lvl="1" eaLnBrk="1" hangingPunct="1"/>
            <a:endParaRPr lang="en-US" sz="1000" dirty="0" smtClean="0"/>
          </a:p>
          <a:p>
            <a:pPr lvl="1" eaLnBrk="1" hangingPunct="1"/>
            <a:r>
              <a:rPr lang="en-US" sz="2800" dirty="0" smtClean="0"/>
              <a:t>Insurance model, like temporary disability</a:t>
            </a:r>
          </a:p>
          <a:p>
            <a:pPr lvl="1" eaLnBrk="1" hangingPunct="1"/>
            <a:endParaRPr lang="en-US" sz="1000" dirty="0" smtClean="0"/>
          </a:p>
          <a:p>
            <a:pPr lvl="1" eaLnBrk="1" hangingPunct="1"/>
            <a:r>
              <a:rPr lang="en-US" sz="2800" dirty="0" smtClean="0"/>
              <a:t>A 1.1% payroll tax funds both SDI + PFL</a:t>
            </a:r>
          </a:p>
          <a:p>
            <a:pPr lvl="2" eaLnBrk="1" hangingPunct="1"/>
            <a:r>
              <a:rPr lang="en-US" sz="2400" dirty="0" smtClean="0"/>
              <a:t>Fully employee paid; no employer contribution</a:t>
            </a:r>
          </a:p>
          <a:p>
            <a:pPr lvl="2" eaLnBrk="1" hangingPunct="1"/>
            <a:endParaRPr lang="en-US" sz="1000" dirty="0" smtClean="0"/>
          </a:p>
          <a:p>
            <a:pPr lvl="1" eaLnBrk="1" hangingPunct="1"/>
            <a:r>
              <a:rPr lang="en-US" sz="2800" dirty="0" smtClean="0"/>
              <a:t>Employers can coordinate own benefits &amp; PFL</a:t>
            </a:r>
          </a:p>
          <a:p>
            <a:pPr lvl="2" eaLnBrk="1" hangingPunct="1"/>
            <a:r>
              <a:rPr lang="en-US" sz="2500" dirty="0" smtClean="0"/>
              <a:t>Cannot require employees to use PFL, but employers with generous benefits tend to encourage its use</a:t>
            </a:r>
          </a:p>
          <a:p>
            <a:pPr marL="0" indent="0" eaLnBrk="1" hangingPunct="1">
              <a:buNone/>
            </a:pPr>
            <a:endParaRPr lang="en-US" dirty="0" smtClean="0">
              <a:solidFill>
                <a:schemeClr val="accent1"/>
              </a:solidFill>
            </a:endParaRPr>
          </a:p>
        </p:txBody>
      </p:sp>
    </p:spTree>
    <p:extLst>
      <p:ext uri="{BB962C8B-B14F-4D97-AF65-F5344CB8AC3E}">
        <p14:creationId xmlns:p14="http://schemas.microsoft.com/office/powerpoint/2010/main" val="62644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FUTURE PROSPECTS FOR PAID SICK DAYS LEGISLATION</a:t>
            </a:r>
            <a:endParaRPr lang="en-US" sz="4400" dirty="0"/>
          </a:p>
        </p:txBody>
      </p:sp>
      <p:sp>
        <p:nvSpPr>
          <p:cNvPr id="3" name="Content Placeholder 2"/>
          <p:cNvSpPr>
            <a:spLocks noGrp="1"/>
          </p:cNvSpPr>
          <p:nvPr>
            <p:ph idx="1"/>
          </p:nvPr>
        </p:nvSpPr>
        <p:spPr>
          <a:xfrm>
            <a:off x="457200" y="1752601"/>
            <a:ext cx="8686800" cy="4572000"/>
          </a:xfrm>
        </p:spPr>
        <p:txBody>
          <a:bodyPr/>
          <a:lstStyle/>
          <a:p>
            <a:endParaRPr lang="en-US" dirty="0" smtClean="0"/>
          </a:p>
          <a:p>
            <a:r>
              <a:rPr lang="en-US" dirty="0" smtClean="0"/>
              <a:t>Three cities currently have paid sick days legislation</a:t>
            </a:r>
          </a:p>
          <a:p>
            <a:pPr lvl="1"/>
            <a:r>
              <a:rPr lang="en-US" dirty="0" smtClean="0"/>
              <a:t>Washington, DC</a:t>
            </a:r>
          </a:p>
          <a:p>
            <a:pPr lvl="1"/>
            <a:r>
              <a:rPr lang="en-US" dirty="0" smtClean="0"/>
              <a:t>San Francisco</a:t>
            </a:r>
          </a:p>
          <a:p>
            <a:pPr lvl="1"/>
            <a:r>
              <a:rPr lang="en-US" dirty="0" smtClean="0"/>
              <a:t>Seattle</a:t>
            </a:r>
          </a:p>
          <a:p>
            <a:pPr lvl="1"/>
            <a:endParaRPr lang="en-US" sz="1000" dirty="0" smtClean="0"/>
          </a:p>
          <a:p>
            <a:r>
              <a:rPr lang="en-US" dirty="0" smtClean="0"/>
              <a:t>Similar legislation seems likely to pass in Philadelphia</a:t>
            </a:r>
          </a:p>
          <a:p>
            <a:endParaRPr lang="en-US" sz="1000" dirty="0" smtClean="0"/>
          </a:p>
          <a:p>
            <a:r>
              <a:rPr lang="en-US" dirty="0" smtClean="0"/>
              <a:t>One state – Connecticut – passed a paid sick days law</a:t>
            </a:r>
          </a:p>
          <a:p>
            <a:pPr marL="0" indent="0">
              <a:buNone/>
            </a:pPr>
            <a:endParaRPr lang="en-US" dirty="0"/>
          </a:p>
        </p:txBody>
      </p:sp>
    </p:spTree>
    <p:extLst>
      <p:ext uri="{BB962C8B-B14F-4D97-AF65-F5344CB8AC3E}">
        <p14:creationId xmlns:p14="http://schemas.microsoft.com/office/powerpoint/2010/main" val="1502810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CONNECTICUT’S PAID SICK DAYS LEGISLATION</a:t>
            </a:r>
            <a:endParaRPr lang="en-US" dirty="0"/>
          </a:p>
        </p:txBody>
      </p:sp>
      <p:sp>
        <p:nvSpPr>
          <p:cNvPr id="3" name="Content Placeholder 2"/>
          <p:cNvSpPr>
            <a:spLocks noGrp="1"/>
          </p:cNvSpPr>
          <p:nvPr>
            <p:ph idx="1"/>
          </p:nvPr>
        </p:nvSpPr>
        <p:spPr/>
        <p:txBody>
          <a:bodyPr/>
          <a:lstStyle/>
          <a:p>
            <a:r>
              <a:rPr lang="en-US" dirty="0" smtClean="0"/>
              <a:t>July 1, 2011 – Connecticut became first state to require employers to provide paid sick days to employees</a:t>
            </a:r>
          </a:p>
          <a:p>
            <a:r>
              <a:rPr lang="en-US" dirty="0" smtClean="0"/>
              <a:t>Law went </a:t>
            </a:r>
            <a:r>
              <a:rPr lang="en-US" dirty="0"/>
              <a:t>into effect on January 1, </a:t>
            </a:r>
            <a:r>
              <a:rPr lang="en-US" dirty="0" smtClean="0"/>
              <a:t>2012 </a:t>
            </a:r>
          </a:p>
          <a:p>
            <a:r>
              <a:rPr lang="en-US" dirty="0" smtClean="0"/>
              <a:t>Enables </a:t>
            </a:r>
            <a:r>
              <a:rPr lang="en-US" dirty="0"/>
              <a:t>service workers employed in businesses or other entities that employ fifty or more individuals in the state to accrue paid sick leave </a:t>
            </a:r>
            <a:r>
              <a:rPr lang="en-US" dirty="0" smtClean="0"/>
              <a:t>(of </a:t>
            </a:r>
            <a:r>
              <a:rPr lang="en-US" dirty="0"/>
              <a:t>one hour of paid sick leave for each forty hours worked, up to a maximum of 40 hours in one </a:t>
            </a:r>
            <a:r>
              <a:rPr lang="en-US" dirty="0" smtClean="0"/>
              <a:t>year)</a:t>
            </a:r>
          </a:p>
          <a:p>
            <a:r>
              <a:rPr lang="en-US" dirty="0" smtClean="0"/>
              <a:t>Paid sick days are earned by all employees including part-timers</a:t>
            </a:r>
          </a:p>
        </p:txBody>
      </p:sp>
    </p:spTree>
    <p:extLst>
      <p:ext uri="{BB962C8B-B14F-4D97-AF65-F5344CB8AC3E}">
        <p14:creationId xmlns:p14="http://schemas.microsoft.com/office/powerpoint/2010/main" val="4144158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sp>
        <p:nvSpPr>
          <p:cNvPr id="3" name="Content Placeholder 2"/>
          <p:cNvSpPr>
            <a:spLocks noGrp="1"/>
          </p:cNvSpPr>
          <p:nvPr>
            <p:ph idx="1"/>
          </p:nvPr>
        </p:nvSpPr>
        <p:spPr/>
        <p:txBody>
          <a:bodyPr/>
          <a:lstStyle/>
          <a:p>
            <a:r>
              <a:rPr lang="en-US" dirty="0" smtClean="0"/>
              <a:t>Paid Family Leave and Paid Sick Days are very popular programs that are likely to be legislated in more states and cities, and perhaps eventually at the national level</a:t>
            </a:r>
          </a:p>
          <a:p>
            <a:r>
              <a:rPr lang="en-US" dirty="0" smtClean="0"/>
              <a:t>The experience thus far in California suggests that fears that these programs would prove burdensome to business were mostly unfounded</a:t>
            </a:r>
          </a:p>
          <a:p>
            <a:r>
              <a:rPr lang="en-US" dirty="0" smtClean="0"/>
              <a:t>Costs have been minimal, and for many employers these programs bring cost savings</a:t>
            </a:r>
          </a:p>
          <a:p>
            <a:r>
              <a:rPr lang="en-US" dirty="0" smtClean="0"/>
              <a:t>Abuse has been minimal as well</a:t>
            </a:r>
          </a:p>
          <a:p>
            <a:r>
              <a:rPr lang="en-US" dirty="0" smtClean="0"/>
              <a:t>Overall, a “non-event” for most employers</a:t>
            </a:r>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67737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352550"/>
          </a:xfrm>
        </p:spPr>
        <p:txBody>
          <a:bodyPr/>
          <a:lstStyle/>
          <a:p>
            <a:r>
              <a:rPr lang="en-US" sz="4400" dirty="0" smtClean="0">
                <a:solidFill>
                  <a:srgbClr val="04617B"/>
                </a:solidFill>
              </a:rPr>
              <a:t>ELIGIBILITY FOR CALIFORNIA PFL</a:t>
            </a:r>
            <a:endParaRPr lang="en-US" sz="2800" dirty="0"/>
          </a:p>
        </p:txBody>
      </p:sp>
      <p:sp>
        <p:nvSpPr>
          <p:cNvPr id="3" name="Content Placeholder 2"/>
          <p:cNvSpPr>
            <a:spLocks noGrp="1"/>
          </p:cNvSpPr>
          <p:nvPr>
            <p:ph idx="1"/>
          </p:nvPr>
        </p:nvSpPr>
        <p:spPr>
          <a:xfrm>
            <a:off x="457200" y="2133600"/>
            <a:ext cx="8229600" cy="4267200"/>
          </a:xfrm>
        </p:spPr>
        <p:txBody>
          <a:bodyPr/>
          <a:lstStyle/>
          <a:p>
            <a:r>
              <a:rPr lang="en-US" dirty="0" smtClean="0"/>
              <a:t>Eligibility is nearly universal: </a:t>
            </a:r>
            <a:endParaRPr lang="en-US" sz="800" dirty="0" smtClean="0"/>
          </a:p>
          <a:p>
            <a:pPr lvl="1"/>
            <a:r>
              <a:rPr lang="en-US" dirty="0"/>
              <a:t>C</a:t>
            </a:r>
            <a:r>
              <a:rPr lang="en-US" dirty="0" smtClean="0"/>
              <a:t>overs entire private sector regardless of employer size</a:t>
            </a:r>
          </a:p>
          <a:p>
            <a:pPr lvl="1"/>
            <a:r>
              <a:rPr lang="en-US" dirty="0" smtClean="0"/>
              <a:t>Self-employed and unionized public-sector workers can opt in</a:t>
            </a:r>
          </a:p>
          <a:p>
            <a:pPr lvl="1"/>
            <a:r>
              <a:rPr lang="en-US" dirty="0" smtClean="0"/>
              <a:t>Workers need not have been with current employer for any specific period of time </a:t>
            </a:r>
          </a:p>
          <a:p>
            <a:pPr lvl="1"/>
            <a:r>
              <a:rPr lang="en-US" dirty="0" smtClean="0"/>
              <a:t>Workers must have earned $300 or more  in CA during “base period” quarter (5 - 17 months before filing  claim)</a:t>
            </a:r>
          </a:p>
          <a:p>
            <a:pPr lvl="1"/>
            <a:r>
              <a:rPr lang="en-US" dirty="0" smtClean="0"/>
              <a:t>Most part - time workers are covered</a:t>
            </a:r>
          </a:p>
        </p:txBody>
      </p:sp>
    </p:spTree>
    <p:extLst>
      <p:ext uri="{BB962C8B-B14F-4D97-AF65-F5344CB8AC3E}">
        <p14:creationId xmlns:p14="http://schemas.microsoft.com/office/powerpoint/2010/main" val="294350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276350"/>
          </a:xfrm>
        </p:spPr>
        <p:txBody>
          <a:bodyPr/>
          <a:lstStyle/>
          <a:p>
            <a:r>
              <a:rPr lang="en-US" dirty="0" smtClean="0"/>
              <a:t>BENEFITS AVAILABLE UNDER CALIFORNIA’</a:t>
            </a:r>
            <a:r>
              <a:rPr lang="en-US" altLang="ja-JP" dirty="0" smtClean="0"/>
              <a:t>S PFL PROGRAM</a:t>
            </a:r>
            <a:endParaRPr lang="en-US" dirty="0"/>
          </a:p>
        </p:txBody>
      </p:sp>
      <p:sp>
        <p:nvSpPr>
          <p:cNvPr id="3" name="Content Placeholder 2"/>
          <p:cNvSpPr>
            <a:spLocks noGrp="1"/>
          </p:cNvSpPr>
          <p:nvPr>
            <p:ph idx="1"/>
          </p:nvPr>
        </p:nvSpPr>
        <p:spPr/>
        <p:txBody>
          <a:bodyPr/>
          <a:lstStyle/>
          <a:p>
            <a:pPr eaLnBrk="1" hangingPunct="1"/>
            <a:endParaRPr lang="en-US" sz="1000" dirty="0" smtClean="0">
              <a:latin typeface="Verdana" pitchFamily="34" charset="0"/>
            </a:endParaRPr>
          </a:p>
          <a:p>
            <a:pPr marL="0" indent="0" eaLnBrk="1" hangingPunct="1">
              <a:buNone/>
            </a:pPr>
            <a:endParaRPr lang="en-US" sz="1000" dirty="0" smtClean="0"/>
          </a:p>
          <a:p>
            <a:pPr lvl="1" eaLnBrk="1" hangingPunct="1"/>
            <a:r>
              <a:rPr lang="en-US" dirty="0" smtClean="0"/>
              <a:t>Up to six weeks of wage replacement for </a:t>
            </a:r>
          </a:p>
          <a:p>
            <a:pPr lvl="2" eaLnBrk="1" hangingPunct="1"/>
            <a:r>
              <a:rPr lang="en-US" dirty="0" smtClean="0"/>
              <a:t>baby bonding or </a:t>
            </a:r>
          </a:p>
          <a:p>
            <a:pPr lvl="2" eaLnBrk="1" hangingPunct="1"/>
            <a:r>
              <a:rPr lang="en-US" dirty="0" smtClean="0"/>
              <a:t>caring for seriously ill parent, child, spouse, or domestic partner</a:t>
            </a:r>
          </a:p>
          <a:p>
            <a:pPr lvl="2" eaLnBrk="1" hangingPunct="1"/>
            <a:endParaRPr lang="en-US" sz="1000" dirty="0" smtClean="0"/>
          </a:p>
          <a:p>
            <a:pPr lvl="1" eaLnBrk="1" hangingPunct="1"/>
            <a:r>
              <a:rPr lang="en-US" dirty="0" smtClean="0"/>
              <a:t>Up to 55% of earnings w/maximum $987 a week in 2011 (the benefit is taxable)</a:t>
            </a:r>
          </a:p>
          <a:p>
            <a:pPr lvl="1" eaLnBrk="1" hangingPunct="1"/>
            <a:endParaRPr lang="en-US" sz="1000" dirty="0" smtClean="0"/>
          </a:p>
          <a:p>
            <a:pPr lvl="1" eaLnBrk="1" hangingPunct="1"/>
            <a:r>
              <a:rPr lang="en-US" dirty="0" smtClean="0"/>
              <a:t>Gender-neutral, both fathers and mothers eligible</a:t>
            </a:r>
          </a:p>
          <a:p>
            <a:endParaRPr lang="en-US" dirty="0"/>
          </a:p>
        </p:txBody>
      </p:sp>
    </p:spTree>
    <p:extLst>
      <p:ext uri="{BB962C8B-B14F-4D97-AF65-F5344CB8AC3E}">
        <p14:creationId xmlns:p14="http://schemas.microsoft.com/office/powerpoint/2010/main" val="82681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504950"/>
          </a:xfrm>
        </p:spPr>
        <p:txBody>
          <a:bodyPr/>
          <a:lstStyle/>
          <a:p>
            <a:r>
              <a:rPr lang="en-US" dirty="0" smtClean="0"/>
              <a:t/>
            </a:r>
            <a:br>
              <a:rPr lang="en-US" dirty="0" smtClean="0"/>
            </a:br>
            <a:r>
              <a:rPr lang="en-US" dirty="0"/>
              <a:t/>
            </a:r>
            <a:br>
              <a:rPr lang="en-US" dirty="0"/>
            </a:br>
            <a:r>
              <a:rPr lang="en-US" dirty="0"/>
              <a:t>NEW JERSEY’S FAMILY LEAVE INSURANCE PROGRAM</a:t>
            </a:r>
          </a:p>
        </p:txBody>
      </p:sp>
      <p:sp>
        <p:nvSpPr>
          <p:cNvPr id="3" name="Content Placeholder 2"/>
          <p:cNvSpPr>
            <a:spLocks noGrp="1"/>
          </p:cNvSpPr>
          <p:nvPr>
            <p:ph idx="1"/>
          </p:nvPr>
        </p:nvSpPr>
        <p:spPr>
          <a:xfrm>
            <a:off x="457200" y="2286000"/>
            <a:ext cx="8686800" cy="4267200"/>
          </a:xfrm>
        </p:spPr>
        <p:txBody>
          <a:bodyPr/>
          <a:lstStyle/>
          <a:p>
            <a:pPr lvl="0"/>
            <a:r>
              <a:rPr lang="en-US" sz="2800" dirty="0" smtClean="0">
                <a:solidFill>
                  <a:prstClr val="black"/>
                </a:solidFill>
              </a:rPr>
              <a:t>Passed 5/2/08; effective 1/1/09: benefits paid 7/1/09</a:t>
            </a:r>
          </a:p>
          <a:p>
            <a:pPr lvl="0"/>
            <a:endParaRPr lang="en-US" sz="800" dirty="0" smtClean="0">
              <a:solidFill>
                <a:prstClr val="black"/>
              </a:solidFill>
            </a:endParaRPr>
          </a:p>
          <a:p>
            <a:pPr lvl="0"/>
            <a:r>
              <a:rPr lang="en-US" sz="2800" dirty="0" smtClean="0">
                <a:solidFill>
                  <a:prstClr val="black"/>
                </a:solidFill>
              </a:rPr>
              <a:t>Covers all private and government employees</a:t>
            </a:r>
          </a:p>
          <a:p>
            <a:pPr lvl="0"/>
            <a:endParaRPr lang="en-US" sz="800" dirty="0" smtClean="0">
              <a:solidFill>
                <a:prstClr val="black"/>
              </a:solidFill>
            </a:endParaRPr>
          </a:p>
          <a:p>
            <a:pPr lvl="0"/>
            <a:r>
              <a:rPr lang="en-US" sz="2800" dirty="0" smtClean="0">
                <a:solidFill>
                  <a:prstClr val="black"/>
                </a:solidFill>
              </a:rPr>
              <a:t>Notice requirements</a:t>
            </a:r>
          </a:p>
          <a:p>
            <a:pPr lvl="0"/>
            <a:endParaRPr lang="en-US" sz="600" dirty="0" smtClean="0">
              <a:solidFill>
                <a:prstClr val="black"/>
              </a:solidFill>
            </a:endParaRPr>
          </a:p>
          <a:p>
            <a:pPr lvl="1"/>
            <a:r>
              <a:rPr lang="en-US" dirty="0" smtClean="0">
                <a:solidFill>
                  <a:prstClr val="black"/>
                </a:solidFill>
              </a:rPr>
              <a:t>At least 30 days notice for bonding after birth or adoption except for unforeseen circumstances </a:t>
            </a:r>
          </a:p>
          <a:p>
            <a:pPr lvl="1"/>
            <a:r>
              <a:rPr lang="en-US" dirty="0" smtClean="0">
                <a:solidFill>
                  <a:prstClr val="black"/>
                </a:solidFill>
              </a:rPr>
              <a:t>Sick family member – try to minimize disruption</a:t>
            </a:r>
          </a:p>
          <a:p>
            <a:pPr lvl="1"/>
            <a:r>
              <a:rPr lang="en-US" dirty="0" smtClean="0">
                <a:solidFill>
                  <a:prstClr val="black"/>
                </a:solidFill>
              </a:rPr>
              <a:t>15 days for intermittent leave</a:t>
            </a:r>
          </a:p>
          <a:p>
            <a:pPr lvl="1"/>
            <a:endParaRPr lang="en-US" sz="800" dirty="0" smtClean="0">
              <a:solidFill>
                <a:prstClr val="black"/>
              </a:solidFill>
            </a:endParaRPr>
          </a:p>
          <a:p>
            <a:pPr lvl="0"/>
            <a:r>
              <a:rPr lang="en-US" sz="2800" dirty="0" smtClean="0">
                <a:solidFill>
                  <a:prstClr val="black"/>
                </a:solidFill>
              </a:rPr>
              <a:t>Benefits modeled </a:t>
            </a:r>
            <a:r>
              <a:rPr lang="en-US" sz="2800" dirty="0">
                <a:solidFill>
                  <a:prstClr val="black"/>
                </a:solidFill>
              </a:rPr>
              <a:t>on California’s PFL </a:t>
            </a:r>
            <a:r>
              <a:rPr lang="en-US" sz="2800" dirty="0" smtClean="0">
                <a:solidFill>
                  <a:prstClr val="black"/>
                </a:solidFill>
              </a:rPr>
              <a:t>Program</a:t>
            </a:r>
          </a:p>
          <a:p>
            <a:pPr marL="0" lvl="0" indent="0">
              <a:buNone/>
            </a:pPr>
            <a:endParaRPr lang="en-US" sz="2800" dirty="0">
              <a:solidFill>
                <a:prstClr val="black"/>
              </a:solidFill>
            </a:endParaRPr>
          </a:p>
          <a:p>
            <a:endParaRPr lang="en-US" sz="2800" dirty="0" smtClean="0"/>
          </a:p>
          <a:p>
            <a:endParaRPr lang="en-US" dirty="0"/>
          </a:p>
        </p:txBody>
      </p:sp>
    </p:spTree>
    <p:extLst>
      <p:ext uri="{BB962C8B-B14F-4D97-AF65-F5344CB8AC3E}">
        <p14:creationId xmlns:p14="http://schemas.microsoft.com/office/powerpoint/2010/main" val="32370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dirty="0" smtClean="0"/>
              <a:t>NEW JERSEY’S FLI PROGRAM</a:t>
            </a:r>
            <a:endParaRPr lang="en-US" dirty="0"/>
          </a:p>
        </p:txBody>
      </p:sp>
      <p:sp>
        <p:nvSpPr>
          <p:cNvPr id="3" name="Content Placeholder 2"/>
          <p:cNvSpPr>
            <a:spLocks noGrp="1"/>
          </p:cNvSpPr>
          <p:nvPr>
            <p:ph idx="1"/>
          </p:nvPr>
        </p:nvSpPr>
        <p:spPr>
          <a:xfrm>
            <a:off x="457200" y="1524000"/>
            <a:ext cx="8610600" cy="4800601"/>
          </a:xfrm>
        </p:spPr>
        <p:txBody>
          <a:bodyPr/>
          <a:lstStyle/>
          <a:p>
            <a:r>
              <a:rPr lang="en-US" sz="2800" dirty="0" smtClean="0"/>
              <a:t>Eligibility</a:t>
            </a:r>
            <a:endParaRPr lang="en-US" sz="1000" dirty="0" smtClean="0"/>
          </a:p>
          <a:p>
            <a:pPr lvl="1"/>
            <a:r>
              <a:rPr lang="en-US" sz="2600" dirty="0"/>
              <a:t>B</a:t>
            </a:r>
            <a:r>
              <a:rPr lang="en-US" sz="2600" dirty="0" smtClean="0"/>
              <a:t>ased on earnings in 52 weeks preceding family leave</a:t>
            </a:r>
          </a:p>
          <a:p>
            <a:pPr lvl="1"/>
            <a:endParaRPr lang="en-US" sz="800" dirty="0" smtClean="0"/>
          </a:p>
          <a:p>
            <a:pPr lvl="1"/>
            <a:r>
              <a:rPr lang="en-US" sz="2600" dirty="0" smtClean="0"/>
              <a:t>Must have earnings in those 52 weeks of</a:t>
            </a:r>
            <a:endParaRPr lang="en-US" sz="800" dirty="0" smtClean="0"/>
          </a:p>
          <a:p>
            <a:pPr lvl="2"/>
            <a:r>
              <a:rPr lang="en-US" dirty="0" smtClean="0"/>
              <a:t>1,000 times the state minimum wage ($7,300), OR </a:t>
            </a:r>
          </a:p>
          <a:p>
            <a:pPr marL="668337" lvl="2" indent="0">
              <a:buNone/>
            </a:pPr>
            <a:endParaRPr lang="en-US" sz="800" dirty="0" smtClean="0"/>
          </a:p>
          <a:p>
            <a:pPr lvl="2"/>
            <a:r>
              <a:rPr lang="en-US" dirty="0"/>
              <a:t>A</a:t>
            </a:r>
            <a:r>
              <a:rPr lang="en-US" dirty="0" smtClean="0"/>
              <a:t>t least 20 times the minimum wage ($145) per week during each of at least 20 weeks during the previous 52 weeks.  </a:t>
            </a:r>
          </a:p>
          <a:p>
            <a:pPr lvl="2"/>
            <a:r>
              <a:rPr lang="en-US" dirty="0" smtClean="0"/>
              <a:t>This makes for wide variation by earnings level:</a:t>
            </a:r>
            <a:endParaRPr lang="en-US" sz="800" dirty="0" smtClean="0"/>
          </a:p>
          <a:p>
            <a:pPr lvl="3"/>
            <a:r>
              <a:rPr lang="en-US" dirty="0" smtClean="0"/>
              <a:t>Highly paid worker earning $1,460/week needs a minimum of 5 weeks of work in the 52 weeks to be eligible ($7,300)</a:t>
            </a:r>
          </a:p>
          <a:p>
            <a:pPr lvl="3"/>
            <a:endParaRPr lang="en-US" sz="700" dirty="0" smtClean="0"/>
          </a:p>
          <a:p>
            <a:pPr lvl="3"/>
            <a:r>
              <a:rPr lang="en-US" dirty="0" smtClean="0"/>
              <a:t>Low-wage part-time worker earning $145/week needs a minimum of 20 weeks of work during the 52 to be eligible ($2,900)</a:t>
            </a:r>
            <a:endParaRPr lang="en-US" dirty="0" smtClean="0">
              <a:solidFill>
                <a:schemeClr val="accent1"/>
              </a:solidFill>
              <a:latin typeface="Verdana" pitchFamily="34" charset="0"/>
            </a:endParaRP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084913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4617B"/>
                </a:solidFill>
              </a:rPr>
              <a:t>NEW JERSEY’S FLI PROGRAM</a:t>
            </a:r>
            <a:endParaRPr lang="en-US" dirty="0"/>
          </a:p>
        </p:txBody>
      </p:sp>
      <p:sp>
        <p:nvSpPr>
          <p:cNvPr id="3" name="Content Placeholder 2"/>
          <p:cNvSpPr>
            <a:spLocks noGrp="1"/>
          </p:cNvSpPr>
          <p:nvPr>
            <p:ph idx="1"/>
          </p:nvPr>
        </p:nvSpPr>
        <p:spPr>
          <a:xfrm>
            <a:off x="228600" y="1981200"/>
            <a:ext cx="8839200" cy="4389437"/>
          </a:xfrm>
        </p:spPr>
        <p:txBody>
          <a:bodyPr/>
          <a:lstStyle/>
          <a:p>
            <a:pPr lvl="1" eaLnBrk="1" hangingPunct="1"/>
            <a:r>
              <a:rPr lang="en-US" dirty="0" smtClean="0"/>
              <a:t>Insurance model, like temporary disability</a:t>
            </a:r>
          </a:p>
          <a:p>
            <a:pPr lvl="1" eaLnBrk="1" hangingPunct="1"/>
            <a:endParaRPr lang="en-US" sz="1000" dirty="0" smtClean="0"/>
          </a:p>
          <a:p>
            <a:pPr lvl="1" eaLnBrk="1" hangingPunct="1"/>
            <a:r>
              <a:rPr lang="en-US" dirty="0" smtClean="0"/>
              <a:t>A 0.06% payroll tax on first $29,600 of earnings funds FLI</a:t>
            </a:r>
          </a:p>
          <a:p>
            <a:pPr marL="393700" lvl="1" indent="0" eaLnBrk="1" hangingPunct="1">
              <a:buNone/>
            </a:pPr>
            <a:r>
              <a:rPr lang="en-US" dirty="0" smtClean="0"/>
              <a:t> ($9 to $18 annual cost)</a:t>
            </a:r>
          </a:p>
          <a:p>
            <a:pPr lvl="2" eaLnBrk="1" hangingPunct="1"/>
            <a:r>
              <a:rPr lang="en-US" dirty="0" smtClean="0"/>
              <a:t>FLI fully employee paid; no employer contribution</a:t>
            </a:r>
          </a:p>
          <a:p>
            <a:pPr lvl="2" eaLnBrk="1" hangingPunct="1"/>
            <a:r>
              <a:rPr lang="en-US" dirty="0" smtClean="0"/>
              <a:t>Disability insurance – 0.5% payroll tax on employers and 0.5% payroll tax on employees on first $29,600 (since 1940s)</a:t>
            </a:r>
          </a:p>
          <a:p>
            <a:pPr lvl="2" eaLnBrk="1" hangingPunct="1"/>
            <a:endParaRPr lang="en-US" sz="1000" dirty="0" smtClean="0"/>
          </a:p>
          <a:p>
            <a:pPr lvl="1" eaLnBrk="1" hangingPunct="1"/>
            <a:r>
              <a:rPr lang="en-US" dirty="0" smtClean="0"/>
              <a:t>Employers may not coordinate their own benefits with FLI</a:t>
            </a:r>
          </a:p>
          <a:p>
            <a:pPr lvl="2" eaLnBrk="1" hangingPunct="1"/>
            <a:r>
              <a:rPr lang="en-US" dirty="0" smtClean="0"/>
              <a:t>Employers opposed letting employees collect benefits from employer and FLI at same time; this had unanticipated negative consequences for employers</a:t>
            </a:r>
            <a:endParaRPr lang="en-US" dirty="0"/>
          </a:p>
          <a:p>
            <a:pPr lvl="1" eaLnBrk="1" hangingPunct="1"/>
            <a:endParaRPr lang="en-US" sz="800" dirty="0" smtClean="0">
              <a:latin typeface="Verdana" pitchFamily="34" charset="0"/>
            </a:endParaRPr>
          </a:p>
          <a:p>
            <a:endParaRPr lang="en-US" dirty="0"/>
          </a:p>
        </p:txBody>
      </p:sp>
    </p:spTree>
    <p:extLst>
      <p:ext uri="{BB962C8B-B14F-4D97-AF65-F5344CB8AC3E}">
        <p14:creationId xmlns:p14="http://schemas.microsoft.com/office/powerpoint/2010/main" val="2443534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8842</TotalTime>
  <Words>2964</Words>
  <Application>Microsoft Office PowerPoint</Application>
  <PresentationFormat>On-screen Show (4:3)</PresentationFormat>
  <Paragraphs>522</Paragraphs>
  <Slides>42</Slides>
  <Notes>3</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42</vt:i4>
      </vt:variant>
    </vt:vector>
  </HeadingPairs>
  <TitlesOfParts>
    <vt:vector size="45" baseType="lpstr">
      <vt:lpstr>Flow</vt:lpstr>
      <vt:lpstr>???</vt:lpstr>
      <vt:lpstr>???</vt:lpstr>
      <vt:lpstr>EIGHT YEARS OF PAID FAMILY LEAVE: WHAT EMPLOYERS CAN LEARN FROM THE CALIFORNIA EXPERIENCE</vt:lpstr>
      <vt:lpstr>AGENDA</vt:lpstr>
      <vt:lpstr>U.S. WORK-FAMILY POLICIES </vt:lpstr>
      <vt:lpstr>CALIFORNIA’S PAID FAMILY LEAVE PROGRAM</vt:lpstr>
      <vt:lpstr>ELIGIBILITY FOR CALIFORNIA PFL</vt:lpstr>
      <vt:lpstr>BENEFITS AVAILABLE UNDER CALIFORNIA’S PFL PROGRAM</vt:lpstr>
      <vt:lpstr>  NEW JERSEY’S FAMILY LEAVE INSURANCE PROGRAM</vt:lpstr>
      <vt:lpstr>NEW JERSEY’S FLI PROGRAM</vt:lpstr>
      <vt:lpstr>NEW JERSEY’S FLI PROGRAM</vt:lpstr>
      <vt:lpstr>BENEFITS AVAILABLE UNDER NEW JERSEY’S FLI PROGRAM</vt:lpstr>
      <vt:lpstr>OUR RESEARCH</vt:lpstr>
      <vt:lpstr>2010 SURVEY OF CALIFORNIA EMPLOYERS</vt:lpstr>
      <vt:lpstr>2010 SURVEY OF CALIFORNIA EMPLOYEES</vt:lpstr>
      <vt:lpstr>BUSINESS CONCERNS RE PFL</vt:lpstr>
      <vt:lpstr>REPORTED IMPACT OF PFL ON CALIFORNIA EMPLOYERS</vt:lpstr>
      <vt:lpstr>FEWER NEGATIVE EFFECTS FOR SMALL THAN LARGER COMPANIES</vt:lpstr>
      <vt:lpstr>PFL’S EFFECTS ON TURNOVER</vt:lpstr>
      <vt:lpstr>JOB QUALITY AND EMPLOYEE TURNOVER</vt:lpstr>
      <vt:lpstr>Percentage of Workers Who Returned to Former Employer after a Leave, by Job Quality and Use of PFL, 2009-10 (N=165) </vt:lpstr>
      <vt:lpstr>FIELDWORK EVIDENCE ABOUT EFFECTS OF PFL ON TURNOVER</vt:lpstr>
      <vt:lpstr>TURNOVER COSTS (our sample) </vt:lpstr>
      <vt:lpstr>TURNOVER COST CALCULATOR</vt:lpstr>
      <vt:lpstr>OTHER EFFECTS OF FAMILY LEAVE ON EMPLOYERS ARE MODEST</vt:lpstr>
      <vt:lpstr>  EMPLOYER-REPORTED PROPORTION OF   WORKERS ON LEAVE (in previous year)</vt:lpstr>
      <vt:lpstr>MEDIAN LENGTH OF LEAVE - IN WEEKS (employee survey)</vt:lpstr>
      <vt:lpstr>HOW WORK OF EMPLOYEES ON LEAVE WAS COVERED (2010)</vt:lpstr>
      <vt:lpstr>WORKER-REPORTED IMPACTS OF CO-WORKER LEAVE</vt:lpstr>
      <vt:lpstr>FIELDWORK CONFIRMS SURVEY FINDINGS</vt:lpstr>
      <vt:lpstr>FIELDWORK: Examples</vt:lpstr>
      <vt:lpstr>THREE MYTHS ABOUT PFL</vt:lpstr>
      <vt:lpstr>NO NEW MANDATES</vt:lpstr>
      <vt:lpstr>SAVINGS FOR SOME EMPLOYERS</vt:lpstr>
      <vt:lpstr>ALMOST NO EMPLOYEE ABUSE</vt:lpstr>
      <vt:lpstr>    BUT SOME EMPLOYEES FEAR NEGATIVE REPERCUSSIONS FOR USING PFL </vt:lpstr>
      <vt:lpstr>MODEST IMPACT ON EMPLOYERS, BUT LARGE BENEFITS FOR EMPLOYEES</vt:lpstr>
      <vt:lpstr>Wage Replacement and Job Quality  (High-quality job: over $20/Hr + health insurance)</vt:lpstr>
      <vt:lpstr>LIMITED AWARENESS</vt:lpstr>
      <vt:lpstr>Male Take-Up Has Grown</vt:lpstr>
      <vt:lpstr>FUTURE PROSPECTS FOR PAID FAMILY LEAVE LEGISLATION</vt:lpstr>
      <vt:lpstr>FUTURE PROSPECTS FOR PAID SICK DAYS LEGISLATION</vt:lpstr>
      <vt:lpstr>CONNECTICUT’S PAID SICK DAYS LEGISLATION</vt:lpstr>
      <vt:lpstr>SUMMING UP</vt:lpstr>
    </vt:vector>
  </TitlesOfParts>
  <Company>The Graduae School and University Center, CUNY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LEAVE IN CALIFORNIA</dc:title>
  <dc:creator>GC Users</dc:creator>
  <cp:lastModifiedBy>Eileen</cp:lastModifiedBy>
  <cp:revision>194</cp:revision>
  <cp:lastPrinted>2010-12-14T18:07:31Z</cp:lastPrinted>
  <dcterms:created xsi:type="dcterms:W3CDTF">2010-12-13T15:37:27Z</dcterms:created>
  <dcterms:modified xsi:type="dcterms:W3CDTF">2012-02-21T18:54:06Z</dcterms:modified>
</cp:coreProperties>
</file>