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40"/>
  </p:notesMasterIdLst>
  <p:sldIdLst>
    <p:sldId id="288" r:id="rId3"/>
    <p:sldId id="257" r:id="rId4"/>
    <p:sldId id="290" r:id="rId5"/>
    <p:sldId id="291" r:id="rId6"/>
    <p:sldId id="292" r:id="rId7"/>
    <p:sldId id="293" r:id="rId8"/>
    <p:sldId id="295" r:id="rId9"/>
    <p:sldId id="294" r:id="rId10"/>
    <p:sldId id="296" r:id="rId11"/>
    <p:sldId id="298" r:id="rId12"/>
    <p:sldId id="300" r:id="rId13"/>
    <p:sldId id="289" r:id="rId14"/>
    <p:sldId id="299" r:id="rId15"/>
    <p:sldId id="301" r:id="rId16"/>
    <p:sldId id="302" r:id="rId17"/>
    <p:sldId id="312" r:id="rId18"/>
    <p:sldId id="303" r:id="rId19"/>
    <p:sldId id="304" r:id="rId20"/>
    <p:sldId id="305" r:id="rId21"/>
    <p:sldId id="308" r:id="rId22"/>
    <p:sldId id="285" r:id="rId23"/>
    <p:sldId id="310" r:id="rId24"/>
    <p:sldId id="275" r:id="rId25"/>
    <p:sldId id="311" r:id="rId26"/>
    <p:sldId id="309" r:id="rId27"/>
    <p:sldId id="268" r:id="rId28"/>
    <p:sldId id="277" r:id="rId29"/>
    <p:sldId id="276" r:id="rId30"/>
    <p:sldId id="278" r:id="rId31"/>
    <p:sldId id="279" r:id="rId32"/>
    <p:sldId id="306" r:id="rId33"/>
    <p:sldId id="307" r:id="rId34"/>
    <p:sldId id="263" r:id="rId35"/>
    <p:sldId id="261" r:id="rId36"/>
    <p:sldId id="283" r:id="rId37"/>
    <p:sldId id="284" r:id="rId38"/>
    <p:sldId id="313"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e Batt" initials="R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8" d="100"/>
          <a:sy n="58" d="100"/>
        </p:scale>
        <p:origin x="-1380" y="-5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532141-1F0C-4E46-AA41-4817E6874307}" type="datetimeFigureOut">
              <a:rPr lang="en-US" smtClean="0"/>
              <a:pPr/>
              <a:t>4/4/2012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057A4F5-A7DD-48F0-9FB4-9F6085CC3C82}" type="slidenum">
              <a:rPr lang="en-US" smtClean="0"/>
              <a:pPr/>
              <a:t>‹#›</a:t>
            </a:fld>
            <a:endParaRPr lang="en-US"/>
          </a:p>
        </p:txBody>
      </p:sp>
    </p:spTree>
    <p:extLst>
      <p:ext uri="{BB962C8B-B14F-4D97-AF65-F5344CB8AC3E}">
        <p14:creationId xmlns:p14="http://schemas.microsoft.com/office/powerpoint/2010/main" val="338218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Debt disciplines managers – less room to negotiate with other stakeholders</a:t>
            </a:r>
          </a:p>
          <a:p>
            <a:r>
              <a:rPr lang="en-US" smtClean="0"/>
              <a:t>First round of leveraged buyouts ended in financial crisis and scandal, but the views of agency theorists continued to prevail and new approaches to increasing and capturing shareholder value have emerged. Companies use free cash flow to buy back their own shares and distribute profits to shareholders </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36858" indent="-283407" eaLnBrk="0" hangingPunct="0">
              <a:defRPr sz="2000">
                <a:solidFill>
                  <a:schemeClr val="tx1"/>
                </a:solidFill>
                <a:latin typeface="Arial" charset="0"/>
              </a:defRPr>
            </a:lvl2pPr>
            <a:lvl3pPr marL="1133627" indent="-226725" eaLnBrk="0" hangingPunct="0">
              <a:defRPr sz="2000">
                <a:solidFill>
                  <a:schemeClr val="tx1"/>
                </a:solidFill>
                <a:latin typeface="Arial" charset="0"/>
              </a:defRPr>
            </a:lvl3pPr>
            <a:lvl4pPr marL="1587078" indent="-226725" eaLnBrk="0" hangingPunct="0">
              <a:defRPr sz="2000">
                <a:solidFill>
                  <a:schemeClr val="tx1"/>
                </a:solidFill>
                <a:latin typeface="Arial" charset="0"/>
              </a:defRPr>
            </a:lvl4pPr>
            <a:lvl5pPr marL="2040529" indent="-226725" eaLnBrk="0" hangingPunct="0">
              <a:defRPr sz="2000">
                <a:solidFill>
                  <a:schemeClr val="tx1"/>
                </a:solidFill>
                <a:latin typeface="Arial" charset="0"/>
              </a:defRPr>
            </a:lvl5pPr>
            <a:lvl6pPr marL="2493980" indent="-226725" eaLnBrk="0" fontAlgn="base" hangingPunct="0">
              <a:spcBef>
                <a:spcPct val="0"/>
              </a:spcBef>
              <a:spcAft>
                <a:spcPct val="0"/>
              </a:spcAft>
              <a:defRPr sz="2000">
                <a:solidFill>
                  <a:schemeClr val="tx1"/>
                </a:solidFill>
                <a:latin typeface="Arial" charset="0"/>
              </a:defRPr>
            </a:lvl6pPr>
            <a:lvl7pPr marL="2947431" indent="-226725" eaLnBrk="0" fontAlgn="base" hangingPunct="0">
              <a:spcBef>
                <a:spcPct val="0"/>
              </a:spcBef>
              <a:spcAft>
                <a:spcPct val="0"/>
              </a:spcAft>
              <a:defRPr sz="2000">
                <a:solidFill>
                  <a:schemeClr val="tx1"/>
                </a:solidFill>
                <a:latin typeface="Arial" charset="0"/>
              </a:defRPr>
            </a:lvl7pPr>
            <a:lvl8pPr marL="3400882" indent="-226725" eaLnBrk="0" fontAlgn="base" hangingPunct="0">
              <a:spcBef>
                <a:spcPct val="0"/>
              </a:spcBef>
              <a:spcAft>
                <a:spcPct val="0"/>
              </a:spcAft>
              <a:defRPr sz="2000">
                <a:solidFill>
                  <a:schemeClr val="tx1"/>
                </a:solidFill>
                <a:latin typeface="Arial" charset="0"/>
              </a:defRPr>
            </a:lvl8pPr>
            <a:lvl9pPr marL="3854333" indent="-226725" eaLnBrk="0" fontAlgn="base" hangingPunct="0">
              <a:spcBef>
                <a:spcPct val="0"/>
              </a:spcBef>
              <a:spcAft>
                <a:spcPct val="0"/>
              </a:spcAft>
              <a:defRPr sz="2000">
                <a:solidFill>
                  <a:schemeClr val="tx1"/>
                </a:solidFill>
                <a:latin typeface="Arial" charset="0"/>
              </a:defRPr>
            </a:lvl9pPr>
          </a:lstStyle>
          <a:p>
            <a:pPr eaLnBrk="1" hangingPunct="1"/>
            <a:fld id="{EFCFECEF-4EBB-4528-B889-C76083228FAF}" type="slidenum">
              <a:rPr lang="en-US" sz="1200">
                <a:solidFill>
                  <a:prstClr val="black"/>
                </a:solidFill>
                <a:latin typeface="Times New Roman" pitchFamily="18" charset="0"/>
              </a:rPr>
              <a:pPr eaLnBrk="1" hangingPunct="1"/>
              <a:t>10</a:t>
            </a:fld>
            <a:endParaRPr lang="en-US" sz="1200">
              <a:solidFill>
                <a:prstClr val="black"/>
              </a:solidFill>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dirty="0"/>
              <a:t>PE consortium: Sun Capital Partners, Cerberus Capital Management, and </a:t>
            </a:r>
            <a:r>
              <a:rPr lang="en-US" sz="1400" dirty="0" err="1"/>
              <a:t>Lubert</a:t>
            </a:r>
            <a:r>
              <a:rPr lang="en-US" sz="1400" dirty="0"/>
              <a:t>-Adler and </a:t>
            </a:r>
            <a:r>
              <a:rPr lang="en-US" sz="1400" dirty="0" err="1"/>
              <a:t>Klaff</a:t>
            </a:r>
            <a:r>
              <a:rPr lang="en-US" sz="1400" dirty="0"/>
              <a:t> Partners in 2004 for $1.2 billion. </a:t>
            </a:r>
          </a:p>
          <a:p>
            <a:r>
              <a:rPr lang="en-US" sz="1400" dirty="0"/>
              <a:t>Operations: Improved by closing unprofitable stores &amp; increasing product offerings</a:t>
            </a:r>
          </a:p>
          <a:p>
            <a:endParaRPr lang="en-US" sz="1400" dirty="0" smtClean="0"/>
          </a:p>
          <a:p>
            <a:r>
              <a:rPr lang="en-US" sz="1400" dirty="0" smtClean="0"/>
              <a:t>Mervyns (Chain of over 250 stores)</a:t>
            </a:r>
          </a:p>
          <a:p>
            <a:endParaRPr lang="en-US" sz="1400" dirty="0"/>
          </a:p>
          <a:p>
            <a:endParaRPr lang="en-US" sz="14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Bondholders recover less in PE-backed</a:t>
            </a:r>
            <a:r>
              <a:rPr lang="en-US" baseline="0" dirty="0" smtClean="0"/>
              <a:t> bankruptcies because PE firms better able to negotiate ‘covenant lite’ agreements, so lenders have little early recourse.</a:t>
            </a:r>
            <a:endParaRPr lang="en-US" dirty="0"/>
          </a:p>
        </p:txBody>
      </p:sp>
      <p:sp>
        <p:nvSpPr>
          <p:cNvPr id="4" name="Slide Number Placeholder 3"/>
          <p:cNvSpPr>
            <a:spLocks noGrp="1"/>
          </p:cNvSpPr>
          <p:nvPr>
            <p:ph type="sldNum" sz="quarter" idx="10"/>
          </p:nvPr>
        </p:nvSpPr>
        <p:spPr/>
        <p:txBody>
          <a:bodyPr/>
          <a:lstStyle/>
          <a:p>
            <a:fld id="{C057A4F5-A7DD-48F0-9FB4-9F6085CC3C82}" type="slidenum">
              <a:rPr lang="en-US" smtClean="0"/>
              <a:pPr/>
              <a:t>32</a:t>
            </a:fld>
            <a:endParaRPr lang="en-US"/>
          </a:p>
        </p:txBody>
      </p:sp>
    </p:spTree>
    <p:extLst>
      <p:ext uri="{BB962C8B-B14F-4D97-AF65-F5344CB8AC3E}">
        <p14:creationId xmlns:p14="http://schemas.microsoft.com/office/powerpoint/2010/main" val="3191301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57A4F5-A7DD-48F0-9FB4-9F6085CC3C82}" type="slidenum">
              <a:rPr lang="en-US" smtClean="0"/>
              <a:pPr/>
              <a:t>34</a:t>
            </a:fld>
            <a:endParaRPr lang="en-US"/>
          </a:p>
        </p:txBody>
      </p:sp>
    </p:spTree>
    <p:extLst>
      <p:ext uri="{BB962C8B-B14F-4D97-AF65-F5344CB8AC3E}">
        <p14:creationId xmlns:p14="http://schemas.microsoft.com/office/powerpoint/2010/main" val="2956130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057A4F5-A7DD-48F0-9FB4-9F6085CC3C82}" type="slidenum">
              <a:rPr lang="en-US" smtClean="0"/>
              <a:pPr/>
              <a:t>37</a:t>
            </a:fld>
            <a:endParaRPr lang="en-US"/>
          </a:p>
        </p:txBody>
      </p:sp>
    </p:spTree>
    <p:extLst>
      <p:ext uri="{BB962C8B-B14F-4D97-AF65-F5344CB8AC3E}">
        <p14:creationId xmlns:p14="http://schemas.microsoft.com/office/powerpoint/2010/main" val="2083702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57A4F5-A7DD-48F0-9FB4-9F6085CC3C82}"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743207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57A4F5-A7DD-48F0-9FB4-9F6085CC3C82}" type="slidenum">
              <a:rPr lang="en-US" smtClean="0"/>
              <a:pPr/>
              <a:t>14</a:t>
            </a:fld>
            <a:endParaRPr lang="en-US"/>
          </a:p>
        </p:txBody>
      </p:sp>
    </p:spTree>
    <p:extLst>
      <p:ext uri="{BB962C8B-B14F-4D97-AF65-F5344CB8AC3E}">
        <p14:creationId xmlns:p14="http://schemas.microsoft.com/office/powerpoint/2010/main" val="2864972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err="1" smtClean="0"/>
              <a:t>Pe</a:t>
            </a:r>
            <a:r>
              <a:rPr lang="en-US" dirty="0" smtClean="0"/>
              <a:t> firm makes all decisions about which firms to purchase, how to manage, how to exit</a:t>
            </a:r>
          </a:p>
          <a:p>
            <a:endParaRPr lang="en-US" dirty="0" smtClean="0"/>
          </a:p>
          <a:p>
            <a:r>
              <a:rPr lang="en-US" dirty="0" smtClean="0"/>
              <a:t>LPs commit funds for given period (10 years) even if the PE firm does not use them</a:t>
            </a:r>
          </a:p>
          <a:p>
            <a:r>
              <a:rPr lang="en-US" dirty="0" smtClean="0"/>
              <a:t>They share in gains or losses but have no say</a:t>
            </a:r>
          </a:p>
          <a:p>
            <a:r>
              <a:rPr lang="en-US" dirty="0" smtClean="0"/>
              <a:t>Cannot withdraw funds during that period</a:t>
            </a:r>
          </a:p>
          <a:p>
            <a:endParaRPr lang="en-US" dirty="0" smtClean="0"/>
          </a:p>
          <a:p>
            <a:r>
              <a:rPr lang="en-US" dirty="0" smtClean="0"/>
              <a:t>Each fund separate; investors may lose equity, creditors can seize property, PE fun not liable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Management-union relations were cooperative under Ahold, but the new owners refused to consider the union’s offer to partner on productivity improvements. Instead, they pursued a campaign of cost-cutting and work intensification; started shifting work to non-union worksites; and launched an anti-union campaign against one organizing drive that led the National Labor Relations Board to cite the company for 200 violations of the law</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First, there may be genuine improvements in performance arising from better management, new strategies, and improvements in methods of value creation.  Second, there may be value transfers from government and taxpayers arising from financial engineering - the use of debt limiting corporation tax, lower capital gains replacing higher income tax, and the transfer of profits abroad.  Third, there may be transfers from other capitalists i.e.  acquiring good companies at low prices and selling them at inflated prices.  Furthermore value transfers from </a:t>
            </a:r>
            <a:r>
              <a:rPr lang="en-US" dirty="0" err="1" smtClean="0"/>
              <a:t>debtholders</a:t>
            </a:r>
            <a:r>
              <a:rPr lang="en-US" dirty="0" smtClean="0"/>
              <a:t> may also take place as the probability of bankruptcy typically increases with increasing leverage and the value of existing debt decreases.  Finally, there may be value transfers from employees first to the company and later to the investors</a:t>
            </a:r>
            <a:endParaRPr lang="en-US" dirty="0"/>
          </a:p>
        </p:txBody>
      </p:sp>
      <p:sp>
        <p:nvSpPr>
          <p:cNvPr id="4" name="Slide Number Placeholder 3"/>
          <p:cNvSpPr>
            <a:spLocks noGrp="1"/>
          </p:cNvSpPr>
          <p:nvPr>
            <p:ph type="sldNum" sz="quarter" idx="10"/>
          </p:nvPr>
        </p:nvSpPr>
        <p:spPr/>
        <p:txBody>
          <a:bodyPr/>
          <a:lstStyle/>
          <a:p>
            <a:fld id="{C057A4F5-A7DD-48F0-9FB4-9F6085CC3C82}" type="slidenum">
              <a:rPr lang="en-US" smtClean="0"/>
              <a:pPr/>
              <a:t>17</a:t>
            </a:fld>
            <a:endParaRPr lang="en-US"/>
          </a:p>
        </p:txBody>
      </p:sp>
    </p:spTree>
    <p:extLst>
      <p:ext uri="{BB962C8B-B14F-4D97-AF65-F5344CB8AC3E}">
        <p14:creationId xmlns:p14="http://schemas.microsoft.com/office/powerpoint/2010/main" val="2477971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57A4F5-A7DD-48F0-9FB4-9F6085CC3C82}" type="slidenum">
              <a:rPr lang="en-US" smtClean="0"/>
              <a:pPr/>
              <a:t>18</a:t>
            </a:fld>
            <a:endParaRPr lang="en-US"/>
          </a:p>
        </p:txBody>
      </p:sp>
    </p:spTree>
    <p:extLst>
      <p:ext uri="{BB962C8B-B14F-4D97-AF65-F5344CB8AC3E}">
        <p14:creationId xmlns:p14="http://schemas.microsoft.com/office/powerpoint/2010/main" val="2477971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First, there may be genuine improvements in performance arising from better management, new strategies, and improvements in methods of value creation.  Second, there may be value transfers from government and taxpayers arising from financial engineering - the use of debt limiting corporation tax, lower capital gains replacing higher income tax, and the transfer of profits abroad.  Third, there may be transfers from other capitalists i.e.  acquiring good companies at low prices and selling them at inflated prices.  Furthermore value transfers from </a:t>
            </a:r>
            <a:r>
              <a:rPr lang="en-US" dirty="0" err="1" smtClean="0"/>
              <a:t>debtholders</a:t>
            </a:r>
            <a:r>
              <a:rPr lang="en-US" dirty="0" smtClean="0"/>
              <a:t> may also take place as the probability of bankruptcy typically increases with increasing leverage and the value of existing debt decreases.  Finally, there may be value transfers from employees first to the company and later to the investors</a:t>
            </a:r>
            <a:endParaRPr lang="en-US" dirty="0"/>
          </a:p>
        </p:txBody>
      </p:sp>
      <p:sp>
        <p:nvSpPr>
          <p:cNvPr id="4" name="Slide Number Placeholder 3"/>
          <p:cNvSpPr>
            <a:spLocks noGrp="1"/>
          </p:cNvSpPr>
          <p:nvPr>
            <p:ph type="sldNum" sz="quarter" idx="10"/>
          </p:nvPr>
        </p:nvSpPr>
        <p:spPr/>
        <p:txBody>
          <a:bodyPr/>
          <a:lstStyle/>
          <a:p>
            <a:fld id="{C057A4F5-A7DD-48F0-9FB4-9F6085CC3C82}" type="slidenum">
              <a:rPr lang="en-US" smtClean="0"/>
              <a:pPr/>
              <a:t>20</a:t>
            </a:fld>
            <a:endParaRPr lang="en-US"/>
          </a:p>
        </p:txBody>
      </p:sp>
    </p:spTree>
    <p:extLst>
      <p:ext uri="{BB962C8B-B14F-4D97-AF65-F5344CB8AC3E}">
        <p14:creationId xmlns:p14="http://schemas.microsoft.com/office/powerpoint/2010/main" val="2477971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400" dirty="0" smtClean="0"/>
          </a:p>
          <a:p>
            <a:r>
              <a:rPr lang="en-US" sz="1400" dirty="0" smtClean="0"/>
              <a:t>HCA (Largest for profit chain in US: 190,000 employees)</a:t>
            </a:r>
          </a:p>
          <a:p>
            <a:endParaRPr lang="en-US" sz="1400" dirty="0"/>
          </a:p>
          <a:p>
            <a:endParaRPr lang="en-US" sz="14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0863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00895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105D411-9AA1-444C-9388-D5A48045E27F}" type="datetimeFigureOut">
              <a:rPr lang="en-US" smtClean="0"/>
              <a:pPr/>
              <a:t>4/4/2012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477DF11-E554-4CB0-8F51-EEE82615C17F}" type="slidenum">
              <a:rPr lang="en-US" smtClean="0"/>
              <a:pPr/>
              <a:t>‹#›</a:t>
            </a:fld>
            <a:endParaRPr lang="en-US"/>
          </a:p>
        </p:txBody>
      </p:sp>
    </p:spTree>
    <p:extLst>
      <p:ext uri="{BB962C8B-B14F-4D97-AF65-F5344CB8AC3E}">
        <p14:creationId xmlns:p14="http://schemas.microsoft.com/office/powerpoint/2010/main" val="133364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105D411-9AA1-444C-9388-D5A48045E27F}" type="datetimeFigureOut">
              <a:rPr lang="en-US" smtClean="0"/>
              <a:pPr/>
              <a:t>4/4/2012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477DF11-E554-4CB0-8F51-EEE82615C17F}" type="slidenum">
              <a:rPr lang="en-US" smtClean="0"/>
              <a:pPr/>
              <a:t>‹#›</a:t>
            </a:fld>
            <a:endParaRPr lang="en-US"/>
          </a:p>
        </p:txBody>
      </p:sp>
    </p:spTree>
    <p:extLst>
      <p:ext uri="{BB962C8B-B14F-4D97-AF65-F5344CB8AC3E}">
        <p14:creationId xmlns:p14="http://schemas.microsoft.com/office/powerpoint/2010/main" val="2985789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5" name="Picture 6" descr="K:\+Shared Docs--Backed Up\Media\Logos\CEPR\cepr_header.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0863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itle 3"/>
          <p:cNvSpPr>
            <a:spLocks noGrp="1"/>
          </p:cNvSpPr>
          <p:nvPr>
            <p:ph type="title"/>
          </p:nvPr>
        </p:nvSpPr>
        <p:spPr>
          <a:xfrm>
            <a:off x="609600" y="1676400"/>
            <a:ext cx="77724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340157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5" name="Picture 6" descr="K:\+Shared Docs--Backed Up\Media\Logos\CEPR\cepr_header.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0863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itle 3"/>
          <p:cNvSpPr>
            <a:spLocks noGrp="1"/>
          </p:cNvSpPr>
          <p:nvPr>
            <p:ph type="title"/>
          </p:nvPr>
        </p:nvSpPr>
        <p:spPr>
          <a:xfrm>
            <a:off x="609600" y="1676400"/>
            <a:ext cx="77724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1818824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pic>
        <p:nvPicPr>
          <p:cNvPr id="5" name="Picture 6" descr="K:\+Shared Docs--Backed Up\Media\Logos\CEPR\cepr_header.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0863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itle 3"/>
          <p:cNvSpPr>
            <a:spLocks noGrp="1"/>
          </p:cNvSpPr>
          <p:nvPr>
            <p:ph type="title"/>
          </p:nvPr>
        </p:nvSpPr>
        <p:spPr>
          <a:xfrm>
            <a:off x="609600" y="1676400"/>
            <a:ext cx="77724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4039593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0863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7919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fld id="{D7C5A5AA-3B38-4EFD-B393-836D8E81D7E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72422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fld id="{D7C5A5AA-3B38-4EFD-B393-836D8E81D7E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83090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fld id="{D7C5A5AA-3B38-4EFD-B393-836D8E81D7E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1253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fld id="{D7C5A5AA-3B38-4EFD-B393-836D8E81D7E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7791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105D411-9AA1-444C-9388-D5A48045E27F}" type="datetimeFigureOut">
              <a:rPr lang="en-US" smtClean="0"/>
              <a:pPr/>
              <a:t>4/4/2012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477DF11-E554-4CB0-8F51-EEE82615C17F}" type="slidenum">
              <a:rPr lang="en-US" smtClean="0"/>
              <a:pPr/>
              <a:t>‹#›</a:t>
            </a:fld>
            <a:endParaRPr lang="en-US"/>
          </a:p>
        </p:txBody>
      </p:sp>
    </p:spTree>
    <p:extLst>
      <p:ext uri="{BB962C8B-B14F-4D97-AF65-F5344CB8AC3E}">
        <p14:creationId xmlns:p14="http://schemas.microsoft.com/office/powerpoint/2010/main" val="290704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fld id="{D7C5A5AA-3B38-4EFD-B393-836D8E81D7E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714068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fld id="{D7C5A5AA-3B38-4EFD-B393-836D8E81D7E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88541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fld id="{D7C5A5AA-3B38-4EFD-B393-836D8E81D7E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31027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fld id="{D7C5A5AA-3B38-4EFD-B393-836D8E81D7E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855841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fld id="{D7C5A5AA-3B38-4EFD-B393-836D8E81D7E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837857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fld id="{D7C5A5AA-3B38-4EFD-B393-836D8E81D7EE}"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910202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5" name="Picture 6" descr="K:\+Shared Docs--Backed Up\Media\Logos\CEPR\cepr_head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0863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itle 3"/>
          <p:cNvSpPr>
            <a:spLocks noGrp="1"/>
          </p:cNvSpPr>
          <p:nvPr>
            <p:ph type="title"/>
          </p:nvPr>
        </p:nvSpPr>
        <p:spPr>
          <a:xfrm>
            <a:off x="609600" y="1676400"/>
            <a:ext cx="77724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15091181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5" name="Picture 6" descr="K:\+Shared Docs--Backed Up\Media\Logos\CEPR\cepr_head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0863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itle 3"/>
          <p:cNvSpPr>
            <a:spLocks noGrp="1"/>
          </p:cNvSpPr>
          <p:nvPr>
            <p:ph type="title"/>
          </p:nvPr>
        </p:nvSpPr>
        <p:spPr>
          <a:xfrm>
            <a:off x="609600" y="1676400"/>
            <a:ext cx="77724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41403257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pic>
        <p:nvPicPr>
          <p:cNvPr id="5" name="Picture 6" descr="K:\+Shared Docs--Backed Up\Media\Logos\CEPR\cepr_head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0863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itle 3"/>
          <p:cNvSpPr>
            <a:spLocks noGrp="1"/>
          </p:cNvSpPr>
          <p:nvPr>
            <p:ph type="title"/>
          </p:nvPr>
        </p:nvSpPr>
        <p:spPr>
          <a:xfrm>
            <a:off x="609600" y="1676400"/>
            <a:ext cx="77724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67868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105D411-9AA1-444C-9388-D5A48045E27F}" type="datetimeFigureOut">
              <a:rPr lang="en-US" smtClean="0"/>
              <a:pPr/>
              <a:t>4/4/2012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477DF11-E554-4CB0-8F51-EEE82615C17F}" type="slidenum">
              <a:rPr lang="en-US" smtClean="0"/>
              <a:pPr/>
              <a:t>‹#›</a:t>
            </a:fld>
            <a:endParaRPr lang="en-US"/>
          </a:p>
        </p:txBody>
      </p:sp>
    </p:spTree>
    <p:extLst>
      <p:ext uri="{BB962C8B-B14F-4D97-AF65-F5344CB8AC3E}">
        <p14:creationId xmlns:p14="http://schemas.microsoft.com/office/powerpoint/2010/main" val="349514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E105D411-9AA1-444C-9388-D5A48045E27F}" type="datetimeFigureOut">
              <a:rPr lang="en-US" smtClean="0"/>
              <a:pPr/>
              <a:t>4/4/2012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477DF11-E554-4CB0-8F51-EEE82615C17F}" type="slidenum">
              <a:rPr lang="en-US" smtClean="0"/>
              <a:pPr/>
              <a:t>‹#›</a:t>
            </a:fld>
            <a:endParaRPr lang="en-US"/>
          </a:p>
        </p:txBody>
      </p:sp>
    </p:spTree>
    <p:extLst>
      <p:ext uri="{BB962C8B-B14F-4D97-AF65-F5344CB8AC3E}">
        <p14:creationId xmlns:p14="http://schemas.microsoft.com/office/powerpoint/2010/main" val="2063235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105D411-9AA1-444C-9388-D5A48045E27F}" type="datetimeFigureOut">
              <a:rPr lang="en-US" smtClean="0"/>
              <a:pPr/>
              <a:t>4/4/2012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3477DF11-E554-4CB0-8F51-EEE82615C17F}" type="slidenum">
              <a:rPr lang="en-US" smtClean="0"/>
              <a:pPr/>
              <a:t>‹#›</a:t>
            </a:fld>
            <a:endParaRPr lang="en-US"/>
          </a:p>
        </p:txBody>
      </p:sp>
    </p:spTree>
    <p:extLst>
      <p:ext uri="{BB962C8B-B14F-4D97-AF65-F5344CB8AC3E}">
        <p14:creationId xmlns:p14="http://schemas.microsoft.com/office/powerpoint/2010/main" val="25754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E105D411-9AA1-444C-9388-D5A48045E27F}" type="datetimeFigureOut">
              <a:rPr lang="en-US" smtClean="0"/>
              <a:pPr/>
              <a:t>4/4/2012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3477DF11-E554-4CB0-8F51-EEE82615C17F}" type="slidenum">
              <a:rPr lang="en-US" smtClean="0"/>
              <a:pPr/>
              <a:t>‹#›</a:t>
            </a:fld>
            <a:endParaRPr lang="en-US"/>
          </a:p>
        </p:txBody>
      </p:sp>
    </p:spTree>
    <p:extLst>
      <p:ext uri="{BB962C8B-B14F-4D97-AF65-F5344CB8AC3E}">
        <p14:creationId xmlns:p14="http://schemas.microsoft.com/office/powerpoint/2010/main" val="381187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105D411-9AA1-444C-9388-D5A48045E27F}" type="datetimeFigureOut">
              <a:rPr lang="en-US" smtClean="0"/>
              <a:pPr/>
              <a:t>4/4/2012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3477DF11-E554-4CB0-8F51-EEE82615C17F}" type="slidenum">
              <a:rPr lang="en-US" smtClean="0"/>
              <a:pPr/>
              <a:t>‹#›</a:t>
            </a:fld>
            <a:endParaRPr lang="en-US"/>
          </a:p>
        </p:txBody>
      </p:sp>
    </p:spTree>
    <p:extLst>
      <p:ext uri="{BB962C8B-B14F-4D97-AF65-F5344CB8AC3E}">
        <p14:creationId xmlns:p14="http://schemas.microsoft.com/office/powerpoint/2010/main" val="128548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105D411-9AA1-444C-9388-D5A48045E27F}" type="datetimeFigureOut">
              <a:rPr lang="en-US" smtClean="0"/>
              <a:pPr/>
              <a:t>4/4/2012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477DF11-E554-4CB0-8F51-EEE82615C17F}" type="slidenum">
              <a:rPr lang="en-US" smtClean="0"/>
              <a:pPr/>
              <a:t>‹#›</a:t>
            </a:fld>
            <a:endParaRPr lang="en-US"/>
          </a:p>
        </p:txBody>
      </p:sp>
    </p:spTree>
    <p:extLst>
      <p:ext uri="{BB962C8B-B14F-4D97-AF65-F5344CB8AC3E}">
        <p14:creationId xmlns:p14="http://schemas.microsoft.com/office/powerpoint/2010/main" val="239846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105D411-9AA1-444C-9388-D5A48045E27F}" type="datetimeFigureOut">
              <a:rPr lang="en-US" smtClean="0"/>
              <a:pPr/>
              <a:t>4/4/2012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477DF11-E554-4CB0-8F51-EEE82615C17F}" type="slidenum">
              <a:rPr lang="en-US" smtClean="0"/>
              <a:pPr/>
              <a:t>‹#›</a:t>
            </a:fld>
            <a:endParaRPr lang="en-US"/>
          </a:p>
        </p:txBody>
      </p:sp>
    </p:spTree>
    <p:extLst>
      <p:ext uri="{BB962C8B-B14F-4D97-AF65-F5344CB8AC3E}">
        <p14:creationId xmlns:p14="http://schemas.microsoft.com/office/powerpoint/2010/main" val="344207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28000">
              <a:schemeClr val="bg1"/>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E105D411-9AA1-444C-9388-D5A48045E27F}" type="datetimeFigureOut">
              <a:rPr lang="en-US" smtClean="0"/>
              <a:pPr/>
              <a:t>4/4/2012</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fld id="{3477DF11-E554-4CB0-8F51-EEE82615C1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Georgia" pitchFamily="18" charset="0"/>
        </a:defRPr>
      </a:lvl2pPr>
      <a:lvl3pPr algn="ctr" rtl="0" eaLnBrk="1" fontAlgn="base" hangingPunct="1">
        <a:spcBef>
          <a:spcPct val="0"/>
        </a:spcBef>
        <a:spcAft>
          <a:spcPct val="0"/>
        </a:spcAft>
        <a:defRPr sz="4400">
          <a:solidFill>
            <a:schemeClr val="tx2"/>
          </a:solidFill>
          <a:latin typeface="Georgia" pitchFamily="18" charset="0"/>
        </a:defRPr>
      </a:lvl3pPr>
      <a:lvl4pPr algn="ctr" rtl="0" eaLnBrk="1" fontAlgn="base" hangingPunct="1">
        <a:spcBef>
          <a:spcPct val="0"/>
        </a:spcBef>
        <a:spcAft>
          <a:spcPct val="0"/>
        </a:spcAft>
        <a:defRPr sz="4400">
          <a:solidFill>
            <a:schemeClr val="tx2"/>
          </a:solidFill>
          <a:latin typeface="Georgia" pitchFamily="18" charset="0"/>
        </a:defRPr>
      </a:lvl4pPr>
      <a:lvl5pPr algn="ctr" rtl="0" eaLnBrk="1" fontAlgn="base" hangingPunct="1">
        <a:spcBef>
          <a:spcPct val="0"/>
        </a:spcBef>
        <a:spcAft>
          <a:spcPct val="0"/>
        </a:spcAft>
        <a:defRPr sz="4400">
          <a:solidFill>
            <a:schemeClr val="tx2"/>
          </a:solidFill>
          <a:latin typeface="Georgia"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0">
          <a:gsLst>
            <a:gs pos="28000">
              <a:schemeClr val="bg1"/>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892EA204-DB49-462C-A2D7-EF6B2F9D5C4A}" type="datetimeFigureOut">
              <a:rPr lang="en-US" smtClean="0">
                <a:solidFill>
                  <a:prstClr val="black"/>
                </a:solidFill>
              </a:rPr>
              <a:pPr/>
              <a:t>4/4/2012</a:t>
            </a:fld>
            <a:endParaRPr lang="en-US">
              <a:solidFill>
                <a:prstClr val="black"/>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solidFill>
                <a:prstClr val="black"/>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fld id="{D7C5A5AA-3B38-4EFD-B393-836D8E81D7EE}"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815899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Georgia" pitchFamily="18" charset="0"/>
        </a:defRPr>
      </a:lvl2pPr>
      <a:lvl3pPr algn="ctr" rtl="0" eaLnBrk="1" fontAlgn="base" hangingPunct="1">
        <a:spcBef>
          <a:spcPct val="0"/>
        </a:spcBef>
        <a:spcAft>
          <a:spcPct val="0"/>
        </a:spcAft>
        <a:defRPr sz="4400">
          <a:solidFill>
            <a:schemeClr val="tx2"/>
          </a:solidFill>
          <a:latin typeface="Georgia" pitchFamily="18" charset="0"/>
        </a:defRPr>
      </a:lvl3pPr>
      <a:lvl4pPr algn="ctr" rtl="0" eaLnBrk="1" fontAlgn="base" hangingPunct="1">
        <a:spcBef>
          <a:spcPct val="0"/>
        </a:spcBef>
        <a:spcAft>
          <a:spcPct val="0"/>
        </a:spcAft>
        <a:defRPr sz="4400">
          <a:solidFill>
            <a:schemeClr val="tx2"/>
          </a:solidFill>
          <a:latin typeface="Georgia" pitchFamily="18" charset="0"/>
        </a:defRPr>
      </a:lvl4pPr>
      <a:lvl5pPr algn="ctr" rtl="0" eaLnBrk="1" fontAlgn="base" hangingPunct="1">
        <a:spcBef>
          <a:spcPct val="0"/>
        </a:spcBef>
        <a:spcAft>
          <a:spcPct val="0"/>
        </a:spcAft>
        <a:defRPr sz="4400">
          <a:solidFill>
            <a:schemeClr val="tx2"/>
          </a:solidFill>
          <a:latin typeface="Georgia"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Private Equity in the US: </a:t>
            </a:r>
            <a:r>
              <a:rPr lang="en-US" sz="3600" dirty="0" smtClean="0"/>
              <a:t/>
            </a:r>
            <a:br>
              <a:rPr lang="en-US" sz="3600" dirty="0" smtClean="0"/>
            </a:br>
            <a:r>
              <a:rPr lang="en-US" sz="3600" dirty="0" smtClean="0"/>
              <a:t>Impacts </a:t>
            </a:r>
            <a:r>
              <a:rPr lang="en-US" sz="3600" dirty="0"/>
              <a:t>on firms and </a:t>
            </a:r>
            <a:r>
              <a:rPr lang="en-US" sz="3600" dirty="0" smtClean="0"/>
              <a:t>workers</a:t>
            </a:r>
            <a:endParaRPr lang="en-US" sz="3600" dirty="0"/>
          </a:p>
        </p:txBody>
      </p:sp>
      <p:sp>
        <p:nvSpPr>
          <p:cNvPr id="3" name="Subtitle 2"/>
          <p:cNvSpPr>
            <a:spLocks noGrp="1"/>
          </p:cNvSpPr>
          <p:nvPr>
            <p:ph type="subTitle" idx="1"/>
          </p:nvPr>
        </p:nvSpPr>
        <p:spPr/>
        <p:txBody>
          <a:bodyPr/>
          <a:lstStyle/>
          <a:p>
            <a:r>
              <a:rPr lang="en-US" dirty="0" smtClean="0"/>
              <a:t>Eileen Appelbaum and Rose Batt</a:t>
            </a:r>
          </a:p>
          <a:p>
            <a:r>
              <a:rPr lang="en-US" dirty="0" smtClean="0"/>
              <a:t>Russell Sage Foundation</a:t>
            </a:r>
          </a:p>
          <a:p>
            <a:r>
              <a:rPr lang="en-US" dirty="0" smtClean="0"/>
              <a:t>April 4, 2012</a:t>
            </a:r>
            <a:endParaRPr lang="en-US" dirty="0"/>
          </a:p>
        </p:txBody>
      </p:sp>
    </p:spTree>
    <p:extLst>
      <p:ext uri="{BB962C8B-B14F-4D97-AF65-F5344CB8AC3E}">
        <p14:creationId xmlns:p14="http://schemas.microsoft.com/office/powerpoint/2010/main" val="2361540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381000"/>
            <a:ext cx="8229600" cy="762000"/>
          </a:xfrm>
        </p:spPr>
        <p:txBody>
          <a:bodyPr/>
          <a:lstStyle/>
          <a:p>
            <a:r>
              <a:rPr lang="en-US" sz="3200" dirty="0" smtClean="0"/>
              <a:t>Intellectual Rationale: Agency Theory</a:t>
            </a:r>
          </a:p>
        </p:txBody>
      </p:sp>
      <p:sp>
        <p:nvSpPr>
          <p:cNvPr id="3" name="Content Placeholder 2"/>
          <p:cNvSpPr>
            <a:spLocks noGrp="1"/>
          </p:cNvSpPr>
          <p:nvPr>
            <p:ph idx="1"/>
          </p:nvPr>
        </p:nvSpPr>
        <p:spPr>
          <a:xfrm>
            <a:off x="664029" y="1409700"/>
            <a:ext cx="8458200" cy="5410200"/>
          </a:xfrm>
        </p:spPr>
        <p:txBody>
          <a:bodyPr/>
          <a:lstStyle/>
          <a:p>
            <a:pPr>
              <a:buFont typeface="Wingdings" pitchFamily="2" charset="2"/>
              <a:buNone/>
            </a:pPr>
            <a:r>
              <a:rPr lang="en-US" sz="2800" dirty="0" smtClean="0"/>
              <a:t>Critique of managerial capitalism</a:t>
            </a:r>
          </a:p>
          <a:p>
            <a:r>
              <a:rPr lang="en-US" sz="2400" dirty="0" smtClean="0"/>
              <a:t>Managers fail to maximize shareholders profits </a:t>
            </a:r>
          </a:p>
          <a:p>
            <a:r>
              <a:rPr lang="en-US" sz="2400" dirty="0" smtClean="0"/>
              <a:t>Managerial autonomy: “Inefficient behaviors” </a:t>
            </a:r>
          </a:p>
          <a:p>
            <a:r>
              <a:rPr lang="en-US" sz="2400" dirty="0" smtClean="0"/>
              <a:t>Firms should return free cash flow to shareholders</a:t>
            </a:r>
          </a:p>
          <a:p>
            <a:pPr>
              <a:lnSpc>
                <a:spcPct val="150000"/>
              </a:lnSpc>
            </a:pPr>
            <a:endParaRPr lang="en-US" sz="1600" dirty="0" smtClean="0"/>
          </a:p>
          <a:p>
            <a:pPr>
              <a:buFont typeface="Wingdings" pitchFamily="2" charset="2"/>
              <a:buNone/>
            </a:pPr>
            <a:r>
              <a:rPr lang="en-US" sz="2800" dirty="0" smtClean="0"/>
              <a:t>Provides rationale for leveraged buyouts </a:t>
            </a:r>
            <a:r>
              <a:rPr lang="en-US" sz="2400" dirty="0" smtClean="0"/>
              <a:t>(1980s)</a:t>
            </a:r>
            <a:endParaRPr lang="en-US" sz="2000" dirty="0" smtClean="0"/>
          </a:p>
          <a:p>
            <a:r>
              <a:rPr lang="en-US" sz="2400" dirty="0" smtClean="0"/>
              <a:t>Concentrated ownership:  More shareholder control</a:t>
            </a:r>
          </a:p>
          <a:p>
            <a:r>
              <a:rPr lang="en-US" sz="2400" dirty="0" smtClean="0"/>
              <a:t>Debt disciplines managers </a:t>
            </a:r>
          </a:p>
          <a:p>
            <a:pPr lvl="1"/>
            <a:r>
              <a:rPr lang="en-US" sz="2000" dirty="0" smtClean="0"/>
              <a:t>Need to borrow to invest, market test of investment decisions</a:t>
            </a:r>
          </a:p>
          <a:p>
            <a:pPr lvl="1"/>
            <a:r>
              <a:rPr lang="en-US" sz="2000" dirty="0" smtClean="0"/>
              <a:t>Limits opportunities for managerial opportunism</a:t>
            </a:r>
          </a:p>
          <a:p>
            <a:r>
              <a:rPr lang="en-US" sz="2400" dirty="0" smtClean="0"/>
              <a:t>Profits, high free cash flow, for shareholders</a:t>
            </a:r>
          </a:p>
          <a:p>
            <a:endParaRPr lang="en-US" sz="1600" dirty="0"/>
          </a:p>
          <a:p>
            <a:pPr marL="0" indent="0">
              <a:buNone/>
            </a:pPr>
            <a:endParaRPr lang="en-US" sz="2800" dirty="0" smtClean="0"/>
          </a:p>
          <a:p>
            <a:endParaRPr lang="en-US" sz="2400" dirty="0" smtClean="0"/>
          </a:p>
        </p:txBody>
      </p:sp>
    </p:spTree>
    <p:extLst>
      <p:ext uri="{BB962C8B-B14F-4D97-AF65-F5344CB8AC3E}">
        <p14:creationId xmlns:p14="http://schemas.microsoft.com/office/powerpoint/2010/main" val="385177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sz="3200" dirty="0" smtClean="0"/>
              <a:t>Emergence of Private Equity</a:t>
            </a:r>
            <a:endParaRPr lang="en-US" sz="3200" dirty="0"/>
          </a:p>
        </p:txBody>
      </p:sp>
      <p:sp>
        <p:nvSpPr>
          <p:cNvPr id="3" name="Content Placeholder 2"/>
          <p:cNvSpPr>
            <a:spLocks noGrp="1"/>
          </p:cNvSpPr>
          <p:nvPr>
            <p:ph idx="1"/>
          </p:nvPr>
        </p:nvSpPr>
        <p:spPr>
          <a:xfrm>
            <a:off x="685800" y="1143000"/>
            <a:ext cx="7772400" cy="5334000"/>
          </a:xfrm>
        </p:spPr>
        <p:txBody>
          <a:bodyPr/>
          <a:lstStyle/>
          <a:p>
            <a:r>
              <a:rPr lang="en-US" sz="2600" dirty="0" smtClean="0"/>
              <a:t>KKR was leading architect of LBO model in 80s</a:t>
            </a:r>
          </a:p>
          <a:p>
            <a:endParaRPr lang="en-US" sz="200" dirty="0" smtClean="0"/>
          </a:p>
          <a:p>
            <a:r>
              <a:rPr lang="en-US" sz="2600" dirty="0" smtClean="0"/>
              <a:t>KKR buyout of </a:t>
            </a:r>
            <a:r>
              <a:rPr lang="en-US" sz="2600" dirty="0" err="1" smtClean="0"/>
              <a:t>Houdaille</a:t>
            </a:r>
            <a:r>
              <a:rPr lang="en-US" sz="2600" dirty="0" smtClean="0"/>
              <a:t> in 1979 launched model of financial engineering that became dominant</a:t>
            </a:r>
          </a:p>
          <a:p>
            <a:endParaRPr lang="en-US" sz="200" dirty="0" smtClean="0"/>
          </a:p>
          <a:p>
            <a:pPr lvl="1"/>
            <a:r>
              <a:rPr lang="en-US" sz="2400" dirty="0"/>
              <a:t>Fortune 500 </a:t>
            </a:r>
            <a:r>
              <a:rPr lang="en-US" sz="2400" dirty="0" smtClean="0"/>
              <a:t>company, </a:t>
            </a:r>
            <a:r>
              <a:rPr lang="en-US" sz="2400" dirty="0"/>
              <a:t>7,700 employees, </a:t>
            </a:r>
            <a:r>
              <a:rPr lang="en-US" sz="2400" dirty="0" smtClean="0"/>
              <a:t>lots </a:t>
            </a:r>
            <a:r>
              <a:rPr lang="en-US" sz="2400" dirty="0"/>
              <a:t>of cash on hand, little debt, </a:t>
            </a:r>
            <a:r>
              <a:rPr lang="en-US" sz="2400" dirty="0" smtClean="0"/>
              <a:t>undervalued stock </a:t>
            </a:r>
          </a:p>
          <a:p>
            <a:pPr lvl="1"/>
            <a:r>
              <a:rPr lang="en-US" sz="2400" dirty="0"/>
              <a:t>C</a:t>
            </a:r>
            <a:r>
              <a:rPr lang="en-US" sz="2400" dirty="0" smtClean="0"/>
              <a:t>omplex </a:t>
            </a:r>
            <a:r>
              <a:rPr lang="en-US" sz="2400" dirty="0"/>
              <a:t>financial </a:t>
            </a:r>
            <a:r>
              <a:rPr lang="en-US" sz="2400" dirty="0" smtClean="0"/>
              <a:t>deal</a:t>
            </a:r>
            <a:r>
              <a:rPr lang="en-US" sz="2400" dirty="0"/>
              <a:t>, </a:t>
            </a:r>
            <a:r>
              <a:rPr lang="en-US" sz="2400" dirty="0" smtClean="0"/>
              <a:t>used </a:t>
            </a:r>
            <a:r>
              <a:rPr lang="en-US" sz="2400" dirty="0"/>
              <a:t>very little of KKR’s own </a:t>
            </a:r>
            <a:r>
              <a:rPr lang="en-US" sz="2400" dirty="0" smtClean="0"/>
              <a:t>capital, loaded debt </a:t>
            </a:r>
            <a:r>
              <a:rPr lang="en-US" sz="2400" dirty="0"/>
              <a:t>on </a:t>
            </a:r>
            <a:r>
              <a:rPr lang="en-US" sz="2400" dirty="0" err="1" smtClean="0"/>
              <a:t>Houdaille</a:t>
            </a:r>
            <a:r>
              <a:rPr lang="en-US" sz="2400" dirty="0" smtClean="0"/>
              <a:t>  </a:t>
            </a:r>
          </a:p>
          <a:p>
            <a:pPr lvl="2"/>
            <a:r>
              <a:rPr lang="en-US" sz="2000" dirty="0" smtClean="0"/>
              <a:t>Debt critical </a:t>
            </a:r>
            <a:r>
              <a:rPr lang="en-US" sz="2000" dirty="0"/>
              <a:t>to financial </a:t>
            </a:r>
            <a:r>
              <a:rPr lang="en-US" sz="2000" dirty="0" smtClean="0"/>
              <a:t>gains: magnified returns</a:t>
            </a:r>
            <a:r>
              <a:rPr lang="en-US" sz="2000" dirty="0"/>
              <a:t>;</a:t>
            </a:r>
            <a:r>
              <a:rPr lang="en-US" sz="2000" dirty="0" smtClean="0"/>
              <a:t> disciplined </a:t>
            </a:r>
            <a:r>
              <a:rPr lang="en-US" sz="2000" dirty="0"/>
              <a:t>managers; </a:t>
            </a:r>
            <a:r>
              <a:rPr lang="en-US" sz="2000" dirty="0" smtClean="0"/>
              <a:t>serviced with retained </a:t>
            </a:r>
            <a:r>
              <a:rPr lang="en-US" sz="2000" dirty="0"/>
              <a:t>earnings and </a:t>
            </a:r>
            <a:r>
              <a:rPr lang="en-US" sz="2000" dirty="0" smtClean="0"/>
              <a:t>tax savings</a:t>
            </a:r>
          </a:p>
          <a:p>
            <a:pPr lvl="2"/>
            <a:endParaRPr lang="en-US" sz="200" dirty="0" smtClean="0"/>
          </a:p>
          <a:p>
            <a:r>
              <a:rPr lang="en-US" sz="2600" dirty="0" smtClean="0"/>
              <a:t>Use of junk bonds, high debt =&gt; rash of bankruptcies</a:t>
            </a:r>
          </a:p>
          <a:p>
            <a:endParaRPr lang="en-US" sz="200" dirty="0" smtClean="0"/>
          </a:p>
          <a:p>
            <a:r>
              <a:rPr lang="en-US" sz="2600" dirty="0" smtClean="0"/>
              <a:t>Decade ended in scandal, but LBOs reinvented as PE, re-emerged in late 1990s, expanded in 2000s</a:t>
            </a:r>
            <a:endParaRPr lang="en-US" sz="2600" dirty="0"/>
          </a:p>
        </p:txBody>
      </p:sp>
    </p:spTree>
    <p:extLst>
      <p:ext uri="{BB962C8B-B14F-4D97-AF65-F5344CB8AC3E}">
        <p14:creationId xmlns:p14="http://schemas.microsoft.com/office/powerpoint/2010/main" val="2892550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sz="3600" dirty="0" smtClean="0"/>
              <a:t>Scale of PE Activity</a:t>
            </a:r>
            <a:endParaRPr lang="en-US" sz="3600" dirty="0"/>
          </a:p>
        </p:txBody>
      </p:sp>
      <p:sp>
        <p:nvSpPr>
          <p:cNvPr id="3" name="Content Placeholder 2"/>
          <p:cNvSpPr>
            <a:spLocks noGrp="1"/>
          </p:cNvSpPr>
          <p:nvPr>
            <p:ph idx="1"/>
          </p:nvPr>
        </p:nvSpPr>
        <p:spPr>
          <a:xfrm>
            <a:off x="457200" y="1143000"/>
            <a:ext cx="8229600" cy="5105400"/>
          </a:xfrm>
        </p:spPr>
        <p:txBody>
          <a:bodyPr/>
          <a:lstStyle/>
          <a:p>
            <a:endParaRPr lang="en-US" sz="2600" dirty="0" smtClean="0">
              <a:solidFill>
                <a:prstClr val="black"/>
              </a:solidFill>
            </a:endParaRPr>
          </a:p>
          <a:p>
            <a:r>
              <a:rPr lang="en-US" sz="2600" dirty="0" smtClean="0">
                <a:solidFill>
                  <a:prstClr val="black"/>
                </a:solidFill>
              </a:rPr>
              <a:t>Wharton </a:t>
            </a:r>
            <a:r>
              <a:rPr lang="en-US" sz="2600" dirty="0">
                <a:solidFill>
                  <a:prstClr val="black"/>
                </a:solidFill>
              </a:rPr>
              <a:t>Private Equity </a:t>
            </a:r>
            <a:r>
              <a:rPr lang="en-US" sz="2600" dirty="0" smtClean="0">
                <a:solidFill>
                  <a:prstClr val="black"/>
                </a:solidFill>
              </a:rPr>
              <a:t>2011: </a:t>
            </a:r>
          </a:p>
          <a:p>
            <a:pPr lvl="1"/>
            <a:r>
              <a:rPr lang="en-US" sz="2200" dirty="0" smtClean="0"/>
              <a:t>PE buyout </a:t>
            </a:r>
            <a:r>
              <a:rPr lang="en-US" sz="2200" dirty="0"/>
              <a:t>funds </a:t>
            </a:r>
            <a:r>
              <a:rPr lang="en-US" sz="2200" dirty="0" smtClean="0"/>
              <a:t>have capital </a:t>
            </a:r>
            <a:r>
              <a:rPr lang="en-US" sz="2200" dirty="0"/>
              <a:t>of </a:t>
            </a:r>
            <a:r>
              <a:rPr lang="en-US" sz="2200" dirty="0" smtClean="0"/>
              <a:t>about </a:t>
            </a:r>
            <a:r>
              <a:rPr lang="en-US" sz="2200" dirty="0"/>
              <a:t>$1.3 </a:t>
            </a:r>
            <a:r>
              <a:rPr lang="en-US" sz="2200" dirty="0" smtClean="0"/>
              <a:t>trillion globally </a:t>
            </a:r>
          </a:p>
          <a:p>
            <a:pPr lvl="1"/>
            <a:r>
              <a:rPr lang="en-US" sz="2200" dirty="0" smtClean="0"/>
              <a:t>With </a:t>
            </a:r>
            <a:r>
              <a:rPr lang="en-US" sz="2200" dirty="0"/>
              <a:t>leverage, </a:t>
            </a:r>
            <a:r>
              <a:rPr lang="en-US" sz="2200" dirty="0" smtClean="0"/>
              <a:t> </a:t>
            </a:r>
            <a:r>
              <a:rPr lang="en-US" sz="2200" dirty="0"/>
              <a:t>investment </a:t>
            </a:r>
            <a:r>
              <a:rPr lang="en-US" sz="2200" dirty="0" smtClean="0"/>
              <a:t>portfolio is 3 or 4 times as large</a:t>
            </a:r>
          </a:p>
          <a:p>
            <a:endParaRPr lang="en-US" sz="1200" dirty="0" smtClean="0"/>
          </a:p>
          <a:p>
            <a:r>
              <a:rPr lang="en-US" sz="2600" dirty="0" smtClean="0"/>
              <a:t>Private </a:t>
            </a:r>
            <a:r>
              <a:rPr lang="en-US" sz="2600" dirty="0"/>
              <a:t>Equity Growth Capital </a:t>
            </a:r>
            <a:r>
              <a:rPr lang="en-US" sz="2600" dirty="0" smtClean="0"/>
              <a:t>Council 2011: </a:t>
            </a:r>
          </a:p>
          <a:p>
            <a:pPr lvl="1"/>
            <a:r>
              <a:rPr lang="en-US" sz="2200" dirty="0" smtClean="0"/>
              <a:t>2,300 PE  </a:t>
            </a:r>
            <a:r>
              <a:rPr lang="en-US" sz="2200" dirty="0"/>
              <a:t>firms headquartered </a:t>
            </a:r>
            <a:r>
              <a:rPr lang="en-US" sz="2200" dirty="0" smtClean="0"/>
              <a:t>in US </a:t>
            </a:r>
          </a:p>
          <a:p>
            <a:pPr lvl="1"/>
            <a:r>
              <a:rPr lang="en-US" sz="2200" dirty="0" smtClean="0"/>
              <a:t>8.1 </a:t>
            </a:r>
            <a:r>
              <a:rPr lang="en-US" sz="2200" dirty="0"/>
              <a:t>million employees on </a:t>
            </a:r>
            <a:r>
              <a:rPr lang="en-US" sz="2200" dirty="0" smtClean="0"/>
              <a:t>payrolls </a:t>
            </a:r>
            <a:r>
              <a:rPr lang="en-US" sz="2200" dirty="0"/>
              <a:t>of PE-backed </a:t>
            </a:r>
            <a:r>
              <a:rPr lang="en-US" sz="2200" dirty="0" smtClean="0"/>
              <a:t>companies</a:t>
            </a:r>
          </a:p>
          <a:p>
            <a:pPr lvl="1"/>
            <a:endParaRPr lang="en-US" sz="1200" dirty="0" smtClean="0"/>
          </a:p>
          <a:p>
            <a:r>
              <a:rPr lang="en-US" sz="2600" dirty="0" err="1" smtClean="0"/>
              <a:t>Pitchbook</a:t>
            </a:r>
            <a:r>
              <a:rPr lang="en-US" sz="2600" dirty="0" smtClean="0"/>
              <a:t> data (January 2012):</a:t>
            </a:r>
          </a:p>
          <a:p>
            <a:pPr lvl="1"/>
            <a:r>
              <a:rPr lang="en-US" sz="2200" dirty="0" smtClean="0"/>
              <a:t>16,320 </a:t>
            </a:r>
            <a:r>
              <a:rPr lang="en-US" sz="2200" i="1" dirty="0"/>
              <a:t>PE-backed</a:t>
            </a:r>
            <a:r>
              <a:rPr lang="en-US" sz="2200" dirty="0"/>
              <a:t> companies headquartered in the </a:t>
            </a:r>
            <a:r>
              <a:rPr lang="en-US" sz="2200" dirty="0" smtClean="0"/>
              <a:t>US</a:t>
            </a:r>
          </a:p>
          <a:p>
            <a:pPr lvl="1"/>
            <a:r>
              <a:rPr lang="en-US" sz="2200" dirty="0" smtClean="0"/>
              <a:t>6,986 </a:t>
            </a:r>
            <a:r>
              <a:rPr lang="en-US" sz="2200" dirty="0"/>
              <a:t>US companies are currently </a:t>
            </a:r>
            <a:r>
              <a:rPr lang="en-US" sz="2200" i="1" dirty="0"/>
              <a:t>private equity-owned</a:t>
            </a:r>
            <a:r>
              <a:rPr lang="en-US" sz="2200" dirty="0"/>
              <a:t>. </a:t>
            </a:r>
          </a:p>
        </p:txBody>
      </p:sp>
    </p:spTree>
    <p:extLst>
      <p:ext uri="{BB962C8B-B14F-4D97-AF65-F5344CB8AC3E}">
        <p14:creationId xmlns:p14="http://schemas.microsoft.com/office/powerpoint/2010/main" val="1600986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r>
              <a:rPr lang="en-US" sz="3600" dirty="0" smtClean="0"/>
              <a:t>Growth of Private Equity</a:t>
            </a:r>
            <a:endParaRPr lang="en-US" sz="36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2108031"/>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39480" y="1415533"/>
            <a:ext cx="6975820" cy="461665"/>
          </a:xfrm>
          <a:prstGeom prst="rect">
            <a:avLst/>
          </a:prstGeom>
          <a:noFill/>
        </p:spPr>
        <p:txBody>
          <a:bodyPr wrap="none" rtlCol="0">
            <a:spAutoFit/>
          </a:bodyPr>
          <a:lstStyle/>
          <a:p>
            <a:r>
              <a:rPr lang="en-US" sz="2400" u="sng" dirty="0" smtClean="0">
                <a:solidFill>
                  <a:prstClr val="black"/>
                </a:solidFill>
              </a:rPr>
              <a:t>Annual PE Capital Invested and Deal Count: 2001-2011</a:t>
            </a:r>
            <a:endParaRPr lang="en-US" sz="2400" u="sng" dirty="0">
              <a:solidFill>
                <a:prstClr val="black"/>
              </a:solidFill>
            </a:endParaRPr>
          </a:p>
        </p:txBody>
      </p:sp>
      <p:sp>
        <p:nvSpPr>
          <p:cNvPr id="4" name="TextBox 3"/>
          <p:cNvSpPr txBox="1"/>
          <p:nvPr/>
        </p:nvSpPr>
        <p:spPr>
          <a:xfrm>
            <a:off x="6324600" y="6325382"/>
            <a:ext cx="2363211" cy="369332"/>
          </a:xfrm>
          <a:prstGeom prst="rect">
            <a:avLst/>
          </a:prstGeom>
          <a:noFill/>
        </p:spPr>
        <p:txBody>
          <a:bodyPr wrap="none" rtlCol="0">
            <a:spAutoFit/>
          </a:bodyPr>
          <a:lstStyle/>
          <a:p>
            <a:r>
              <a:rPr lang="en-US" dirty="0" smtClean="0">
                <a:solidFill>
                  <a:prstClr val="black"/>
                </a:solidFill>
              </a:rPr>
              <a:t>Source: </a:t>
            </a:r>
            <a:r>
              <a:rPr lang="en-US" dirty="0" err="1" smtClean="0">
                <a:solidFill>
                  <a:prstClr val="black"/>
                </a:solidFill>
              </a:rPr>
              <a:t>Pitchbook</a:t>
            </a:r>
            <a:r>
              <a:rPr lang="en-US" dirty="0" smtClean="0">
                <a:solidFill>
                  <a:prstClr val="black"/>
                </a:solidFill>
              </a:rPr>
              <a:t> Data</a:t>
            </a:r>
            <a:endParaRPr lang="en-US" dirty="0">
              <a:solidFill>
                <a:prstClr val="black"/>
              </a:solidFill>
            </a:endParaRPr>
          </a:p>
        </p:txBody>
      </p:sp>
    </p:spTree>
    <p:extLst>
      <p:ext uri="{BB962C8B-B14F-4D97-AF65-F5344CB8AC3E}">
        <p14:creationId xmlns:p14="http://schemas.microsoft.com/office/powerpoint/2010/main" val="3357355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228601"/>
            <a:ext cx="8229600" cy="838200"/>
          </a:xfrm>
        </p:spPr>
        <p:txBody>
          <a:bodyPr/>
          <a:lstStyle/>
          <a:p>
            <a:r>
              <a:rPr lang="en-US" sz="3600" dirty="0">
                <a:solidFill>
                  <a:srgbClr val="1F497D"/>
                </a:solidFill>
              </a:rPr>
              <a:t>Private Equity </a:t>
            </a:r>
            <a:r>
              <a:rPr lang="en-US" sz="3600" dirty="0" smtClean="0">
                <a:solidFill>
                  <a:srgbClr val="1F497D"/>
                </a:solidFill>
              </a:rPr>
              <a:t>Business Model</a:t>
            </a:r>
            <a:endParaRPr lang="en-US" sz="3800" dirty="0" smtClean="0"/>
          </a:p>
        </p:txBody>
      </p:sp>
      <p:sp>
        <p:nvSpPr>
          <p:cNvPr id="5123" name="Rectangle 3"/>
          <p:cNvSpPr>
            <a:spLocks noGrp="1" noChangeArrowheads="1"/>
          </p:cNvSpPr>
          <p:nvPr>
            <p:ph idx="1"/>
          </p:nvPr>
        </p:nvSpPr>
        <p:spPr>
          <a:xfrm>
            <a:off x="609600" y="1295400"/>
            <a:ext cx="8229600" cy="5257800"/>
          </a:xfrm>
        </p:spPr>
        <p:txBody>
          <a:bodyPr/>
          <a:lstStyle/>
          <a:p>
            <a:pPr>
              <a:buFont typeface="Wingdings" pitchFamily="2" charset="2"/>
              <a:buNone/>
            </a:pPr>
            <a:r>
              <a:rPr lang="en-US" sz="2800" dirty="0" smtClean="0"/>
              <a:t>Investment fund</a:t>
            </a:r>
          </a:p>
          <a:p>
            <a:r>
              <a:rPr lang="en-US" sz="2400" dirty="0" smtClean="0"/>
              <a:t>Sponsored and managed by PE general partners (2% of fund)</a:t>
            </a:r>
          </a:p>
          <a:p>
            <a:r>
              <a:rPr lang="en-US" sz="2400" dirty="0" smtClean="0"/>
              <a:t>Investors are limited partners (Pension funds, etc.) (98%)</a:t>
            </a:r>
          </a:p>
          <a:p>
            <a:pPr>
              <a:buFont typeface="Wingdings" pitchFamily="2" charset="2"/>
              <a:buNone/>
            </a:pPr>
            <a:endParaRPr lang="en-US" sz="1600" dirty="0" smtClean="0"/>
          </a:p>
          <a:p>
            <a:pPr>
              <a:buFont typeface="Wingdings" pitchFamily="2" charset="2"/>
              <a:buNone/>
            </a:pPr>
            <a:r>
              <a:rPr lang="en-US" sz="2800" dirty="0" smtClean="0"/>
              <a:t>PE </a:t>
            </a:r>
            <a:r>
              <a:rPr lang="en-US" sz="2800" dirty="0"/>
              <a:t>g</a:t>
            </a:r>
            <a:r>
              <a:rPr lang="en-US" sz="2800" dirty="0" smtClean="0"/>
              <a:t>eneral partners earn ‘2 and 20’</a:t>
            </a:r>
            <a:endParaRPr lang="en-US" sz="2400" dirty="0" smtClean="0"/>
          </a:p>
          <a:p>
            <a:r>
              <a:rPr lang="en-US" sz="2400" dirty="0" smtClean="0"/>
              <a:t>Traditionally, 2% management fee (ordinary income)</a:t>
            </a:r>
          </a:p>
          <a:p>
            <a:r>
              <a:rPr lang="en-US" sz="2400" dirty="0" smtClean="0"/>
              <a:t>20% of profits (carried Interest) after hurdle rate of 8%</a:t>
            </a:r>
          </a:p>
          <a:p>
            <a:endParaRPr lang="en-US" sz="1600" dirty="0" smtClean="0"/>
          </a:p>
          <a:p>
            <a:pPr>
              <a:buFont typeface="Wingdings" pitchFamily="2" charset="2"/>
              <a:buNone/>
            </a:pPr>
            <a:r>
              <a:rPr lang="en-US" sz="2800" dirty="0" smtClean="0"/>
              <a:t>Limited partners (Investors)</a:t>
            </a:r>
          </a:p>
          <a:p>
            <a:r>
              <a:rPr lang="en-US" sz="2400" dirty="0" smtClean="0"/>
              <a:t>Must keep funds available for 10 years </a:t>
            </a:r>
          </a:p>
          <a:p>
            <a:r>
              <a:rPr lang="en-US" sz="2400" dirty="0" smtClean="0"/>
              <a:t>Promised higher than normal returns</a:t>
            </a:r>
          </a:p>
        </p:txBody>
      </p:sp>
    </p:spTree>
    <p:extLst>
      <p:ext uri="{BB962C8B-B14F-4D97-AF65-F5344CB8AC3E}">
        <p14:creationId xmlns:p14="http://schemas.microsoft.com/office/powerpoint/2010/main" val="6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2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7772400" cy="838200"/>
          </a:xfrm>
        </p:spPr>
        <p:txBody>
          <a:bodyPr/>
          <a:lstStyle/>
          <a:p>
            <a:r>
              <a:rPr lang="en-US" sz="3800" dirty="0" smtClean="0"/>
              <a:t>Private Equity Business Model</a:t>
            </a:r>
          </a:p>
        </p:txBody>
      </p:sp>
      <p:sp>
        <p:nvSpPr>
          <p:cNvPr id="6147" name="Rectangle 3"/>
          <p:cNvSpPr>
            <a:spLocks noGrp="1" noChangeArrowheads="1"/>
          </p:cNvSpPr>
          <p:nvPr>
            <p:ph idx="1"/>
          </p:nvPr>
        </p:nvSpPr>
        <p:spPr>
          <a:xfrm>
            <a:off x="304800" y="1447800"/>
            <a:ext cx="8686800" cy="5257800"/>
          </a:xfrm>
        </p:spPr>
        <p:txBody>
          <a:bodyPr/>
          <a:lstStyle/>
          <a:p>
            <a:pPr>
              <a:lnSpc>
                <a:spcPct val="120000"/>
              </a:lnSpc>
              <a:spcBef>
                <a:spcPts val="1800"/>
              </a:spcBef>
            </a:pPr>
            <a:r>
              <a:rPr lang="en-US" sz="2600" dirty="0" smtClean="0"/>
              <a:t>PE firm buys companies using high leverage (75%)</a:t>
            </a:r>
          </a:p>
          <a:p>
            <a:pPr>
              <a:lnSpc>
                <a:spcPct val="120000"/>
              </a:lnSpc>
              <a:spcBef>
                <a:spcPts val="1800"/>
              </a:spcBef>
            </a:pPr>
            <a:r>
              <a:rPr lang="en-US" sz="2600" dirty="0" smtClean="0"/>
              <a:t>Uses assets of portfolio company as collateral, portfolio company responsible for paying back debt</a:t>
            </a:r>
          </a:p>
          <a:p>
            <a:pPr>
              <a:lnSpc>
                <a:spcPct val="120000"/>
              </a:lnSpc>
              <a:spcBef>
                <a:spcPts val="1800"/>
              </a:spcBef>
            </a:pPr>
            <a:r>
              <a:rPr lang="en-US" sz="2600" dirty="0" smtClean="0"/>
              <a:t>Typically takes public companies private (no disclosure)</a:t>
            </a:r>
          </a:p>
          <a:p>
            <a:pPr>
              <a:lnSpc>
                <a:spcPct val="120000"/>
              </a:lnSpc>
              <a:spcBef>
                <a:spcPts val="1800"/>
              </a:spcBef>
            </a:pPr>
            <a:r>
              <a:rPr lang="en-US" sz="2600" dirty="0" smtClean="0"/>
              <a:t>Actively manages portfolio company =&gt; constrains managers’ decision making</a:t>
            </a:r>
          </a:p>
          <a:p>
            <a:pPr>
              <a:lnSpc>
                <a:spcPct val="120000"/>
              </a:lnSpc>
              <a:spcBef>
                <a:spcPts val="1800"/>
              </a:spcBef>
            </a:pPr>
            <a:r>
              <a:rPr lang="en-US" sz="2600" dirty="0" smtClean="0"/>
              <a:t>Attempts to exit in 3-5 years </a:t>
            </a:r>
          </a:p>
          <a:p>
            <a:pPr>
              <a:lnSpc>
                <a:spcPct val="120000"/>
              </a:lnSpc>
              <a:spcBef>
                <a:spcPts val="1800"/>
              </a:spcBef>
            </a:pPr>
            <a:r>
              <a:rPr lang="en-US" sz="2600" dirty="0" smtClean="0"/>
              <a:t>If deal goes badly, neither PE firm nor PE fund liable for loss</a:t>
            </a:r>
          </a:p>
          <a:p>
            <a:pPr>
              <a:lnSpc>
                <a:spcPct val="120000"/>
              </a:lnSpc>
              <a:spcBef>
                <a:spcPts val="1800"/>
              </a:spcBef>
              <a:buFont typeface="Wingdings" pitchFamily="2" charset="2"/>
              <a:buNone/>
            </a:pPr>
            <a:endParaRPr lang="en-US" sz="2600" dirty="0" smtClean="0"/>
          </a:p>
          <a:p>
            <a:pPr>
              <a:lnSpc>
                <a:spcPct val="120000"/>
              </a:lnSpc>
            </a:pPr>
            <a:endParaRPr lang="en-US" sz="2600" dirty="0" smtClean="0"/>
          </a:p>
        </p:txBody>
      </p:sp>
    </p:spTree>
    <p:extLst>
      <p:ext uri="{BB962C8B-B14F-4D97-AF65-F5344CB8AC3E}">
        <p14:creationId xmlns:p14="http://schemas.microsoft.com/office/powerpoint/2010/main" val="6512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228600"/>
            <a:ext cx="8763000" cy="762000"/>
          </a:xfrm>
        </p:spPr>
        <p:txBody>
          <a:bodyPr/>
          <a:lstStyle/>
          <a:p>
            <a:r>
              <a:rPr lang="en-US" sz="3600" dirty="0" smtClean="0"/>
              <a:t>Private Equity and Labor </a:t>
            </a:r>
            <a:r>
              <a:rPr lang="en-US" sz="3600" dirty="0"/>
              <a:t>R</a:t>
            </a:r>
            <a:r>
              <a:rPr lang="en-US" sz="3600" dirty="0" smtClean="0"/>
              <a:t>elations</a:t>
            </a:r>
          </a:p>
        </p:txBody>
      </p:sp>
      <p:sp>
        <p:nvSpPr>
          <p:cNvPr id="58371" name="Rectangle 3"/>
          <p:cNvSpPr>
            <a:spLocks noGrp="1" noChangeArrowheads="1"/>
          </p:cNvSpPr>
          <p:nvPr>
            <p:ph idx="1"/>
          </p:nvPr>
        </p:nvSpPr>
        <p:spPr>
          <a:xfrm>
            <a:off x="609600" y="1371600"/>
            <a:ext cx="8534400" cy="5257800"/>
          </a:xfrm>
        </p:spPr>
        <p:txBody>
          <a:bodyPr/>
          <a:lstStyle/>
          <a:p>
            <a:pPr>
              <a:lnSpc>
                <a:spcPct val="90000"/>
              </a:lnSpc>
              <a:buFont typeface="Wingdings" pitchFamily="2" charset="2"/>
              <a:buNone/>
            </a:pPr>
            <a:r>
              <a:rPr lang="en-US" sz="2600" dirty="0" smtClean="0"/>
              <a:t>Some PE owners negotiate with unions (TXU case)</a:t>
            </a:r>
          </a:p>
          <a:p>
            <a:pPr>
              <a:lnSpc>
                <a:spcPct val="90000"/>
              </a:lnSpc>
              <a:spcBef>
                <a:spcPts val="725"/>
              </a:spcBef>
            </a:pPr>
            <a:r>
              <a:rPr lang="en-US" sz="2200" dirty="0"/>
              <a:t>PE negotiates with union, environmental groups</a:t>
            </a:r>
          </a:p>
          <a:p>
            <a:pPr>
              <a:lnSpc>
                <a:spcPct val="90000"/>
              </a:lnSpc>
              <a:spcBef>
                <a:spcPts val="725"/>
              </a:spcBef>
            </a:pPr>
            <a:r>
              <a:rPr lang="en-US" sz="2200" dirty="0" smtClean="0"/>
              <a:t>2007 $40B buyout by PE</a:t>
            </a:r>
            <a:endParaRPr lang="en-US" sz="2200" dirty="0"/>
          </a:p>
          <a:p>
            <a:pPr>
              <a:lnSpc>
                <a:spcPct val="90000"/>
              </a:lnSpc>
              <a:spcBef>
                <a:spcPts val="725"/>
              </a:spcBef>
            </a:pPr>
            <a:r>
              <a:rPr lang="en-US" sz="2200" dirty="0" smtClean="0"/>
              <a:t>2011: Still </a:t>
            </a:r>
            <a:r>
              <a:rPr lang="en-US" sz="2200" dirty="0"/>
              <a:t>saddled with </a:t>
            </a:r>
            <a:r>
              <a:rPr lang="en-US" sz="2200" dirty="0" smtClean="0"/>
              <a:t>$</a:t>
            </a:r>
            <a:r>
              <a:rPr lang="en-US" sz="2200" dirty="0"/>
              <a:t>20 billion in </a:t>
            </a:r>
            <a:r>
              <a:rPr lang="en-US" sz="2200" dirty="0" smtClean="0"/>
              <a:t>debt</a:t>
            </a:r>
          </a:p>
          <a:p>
            <a:pPr>
              <a:lnSpc>
                <a:spcPct val="90000"/>
              </a:lnSpc>
              <a:spcBef>
                <a:spcPts val="725"/>
              </a:spcBef>
            </a:pPr>
            <a:r>
              <a:rPr lang="en-US" sz="2200" dirty="0" smtClean="0"/>
              <a:t>2011: Analysts estimate 91% chance of default in next 3 years</a:t>
            </a:r>
            <a:endParaRPr lang="en-US" sz="2200" dirty="0"/>
          </a:p>
          <a:p>
            <a:pPr marL="0" indent="0">
              <a:lnSpc>
                <a:spcPct val="90000"/>
              </a:lnSpc>
              <a:buNone/>
            </a:pPr>
            <a:endParaRPr lang="en-US" sz="2200" dirty="0" smtClean="0"/>
          </a:p>
          <a:p>
            <a:pPr marL="0" indent="0">
              <a:lnSpc>
                <a:spcPct val="90000"/>
              </a:lnSpc>
              <a:buNone/>
            </a:pPr>
            <a:endParaRPr lang="en-US" sz="2200" dirty="0" smtClean="0"/>
          </a:p>
          <a:p>
            <a:pPr>
              <a:lnSpc>
                <a:spcPct val="90000"/>
              </a:lnSpc>
              <a:buNone/>
            </a:pPr>
            <a:r>
              <a:rPr lang="en-US" sz="2600" dirty="0" smtClean="0"/>
              <a:t>Union marginalization: (</a:t>
            </a:r>
            <a:r>
              <a:rPr lang="en-US" sz="2600" dirty="0"/>
              <a:t>US </a:t>
            </a:r>
            <a:r>
              <a:rPr lang="en-US" sz="2600" dirty="0" err="1"/>
              <a:t>FoodService</a:t>
            </a:r>
            <a:r>
              <a:rPr lang="en-US" sz="2600" dirty="0" smtClean="0"/>
              <a:t>)</a:t>
            </a:r>
          </a:p>
          <a:p>
            <a:pPr>
              <a:lnSpc>
                <a:spcPct val="90000"/>
              </a:lnSpc>
              <a:spcBef>
                <a:spcPts val="800"/>
              </a:spcBef>
            </a:pPr>
            <a:r>
              <a:rPr lang="en-US" sz="2200" dirty="0" smtClean="0"/>
              <a:t>Unions not informed of PE purchase </a:t>
            </a:r>
          </a:p>
          <a:p>
            <a:pPr>
              <a:lnSpc>
                <a:spcPct val="90000"/>
              </a:lnSpc>
              <a:spcBef>
                <a:spcPts val="800"/>
              </a:spcBef>
            </a:pPr>
            <a:r>
              <a:rPr lang="en-US" sz="2200" dirty="0" smtClean="0"/>
              <a:t>PE refuses to negotiate; marginalizes union</a:t>
            </a:r>
          </a:p>
          <a:p>
            <a:pPr>
              <a:lnSpc>
                <a:spcPct val="90000"/>
              </a:lnSpc>
              <a:spcBef>
                <a:spcPts val="800"/>
              </a:spcBef>
            </a:pPr>
            <a:r>
              <a:rPr lang="en-US" sz="2200" dirty="0" smtClean="0"/>
              <a:t>Anti-union campaign – 200 labor law violations</a:t>
            </a:r>
          </a:p>
          <a:p>
            <a:pPr>
              <a:lnSpc>
                <a:spcPct val="90000"/>
              </a:lnSpc>
              <a:spcBef>
                <a:spcPts val="800"/>
              </a:spcBef>
            </a:pPr>
            <a:r>
              <a:rPr lang="en-US" sz="2200" dirty="0" smtClean="0"/>
              <a:t>Managers don’t have authority to negotiate</a:t>
            </a:r>
            <a:endParaRPr lang="en-US" sz="2400" dirty="0" smtClean="0"/>
          </a:p>
        </p:txBody>
      </p:sp>
    </p:spTree>
    <p:extLst>
      <p:ext uri="{BB962C8B-B14F-4D97-AF65-F5344CB8AC3E}">
        <p14:creationId xmlns:p14="http://schemas.microsoft.com/office/powerpoint/2010/main" val="289588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3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37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837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37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371">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83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sz="3600" dirty="0" smtClean="0"/>
              <a:t>Sources of Gains to PE Investors</a:t>
            </a:r>
            <a:endParaRPr lang="en-US" sz="3600" dirty="0"/>
          </a:p>
        </p:txBody>
      </p:sp>
      <p:sp>
        <p:nvSpPr>
          <p:cNvPr id="3" name="Content Placeholder 2"/>
          <p:cNvSpPr>
            <a:spLocks noGrp="1"/>
          </p:cNvSpPr>
          <p:nvPr>
            <p:ph idx="1"/>
          </p:nvPr>
        </p:nvSpPr>
        <p:spPr>
          <a:xfrm>
            <a:off x="685800" y="1600200"/>
            <a:ext cx="8458200" cy="4800600"/>
          </a:xfrm>
        </p:spPr>
        <p:txBody>
          <a:bodyPr/>
          <a:lstStyle/>
          <a:p>
            <a:pPr>
              <a:spcBef>
                <a:spcPts val="1800"/>
              </a:spcBef>
            </a:pPr>
            <a:r>
              <a:rPr lang="en-US" sz="2600" dirty="0" smtClean="0"/>
              <a:t>Primary goal: Maximize returns</a:t>
            </a:r>
          </a:p>
          <a:p>
            <a:pPr lvl="1">
              <a:spcBef>
                <a:spcPts val="600"/>
              </a:spcBef>
            </a:pPr>
            <a:r>
              <a:rPr lang="en-US" sz="2200" dirty="0" smtClean="0"/>
              <a:t>Overall returns to fund investors over a few years</a:t>
            </a:r>
          </a:p>
          <a:p>
            <a:pPr lvl="1">
              <a:spcBef>
                <a:spcPts val="600"/>
              </a:spcBef>
            </a:pPr>
            <a:r>
              <a:rPr lang="en-US" sz="2200" dirty="0" smtClean="0"/>
              <a:t>Not long-term competitiveness of any individual company</a:t>
            </a:r>
            <a:endParaRPr lang="en-US" sz="2600" dirty="0"/>
          </a:p>
          <a:p>
            <a:pPr lvl="1">
              <a:spcBef>
                <a:spcPts val="600"/>
              </a:spcBef>
            </a:pPr>
            <a:endParaRPr lang="en-US" sz="1400" dirty="0" smtClean="0"/>
          </a:p>
          <a:p>
            <a:pPr>
              <a:spcBef>
                <a:spcPts val="600"/>
              </a:spcBef>
            </a:pPr>
            <a:r>
              <a:rPr lang="en-US" sz="2600" dirty="0" smtClean="0"/>
              <a:t>Sources of gains</a:t>
            </a:r>
          </a:p>
          <a:p>
            <a:pPr lvl="1">
              <a:spcBef>
                <a:spcPts val="600"/>
              </a:spcBef>
            </a:pPr>
            <a:r>
              <a:rPr lang="en-US" sz="2200" dirty="0" smtClean="0"/>
              <a:t>Operations engineering</a:t>
            </a:r>
          </a:p>
          <a:p>
            <a:pPr lvl="1">
              <a:spcBef>
                <a:spcPts val="600"/>
              </a:spcBef>
            </a:pPr>
            <a:r>
              <a:rPr lang="en-GB" sz="2200" dirty="0" smtClean="0"/>
              <a:t>Stock market gains</a:t>
            </a:r>
          </a:p>
          <a:p>
            <a:pPr lvl="1">
              <a:spcBef>
                <a:spcPts val="600"/>
              </a:spcBef>
            </a:pPr>
            <a:r>
              <a:rPr lang="en-US" sz="2200" dirty="0" smtClean="0"/>
              <a:t>Management </a:t>
            </a:r>
            <a:r>
              <a:rPr lang="en-US" sz="2200" dirty="0"/>
              <a:t>fees</a:t>
            </a:r>
          </a:p>
          <a:p>
            <a:pPr lvl="1">
              <a:spcBef>
                <a:spcPts val="600"/>
              </a:spcBef>
            </a:pPr>
            <a:r>
              <a:rPr lang="en-US" sz="2200" dirty="0" smtClean="0"/>
              <a:t>Financial </a:t>
            </a:r>
            <a:r>
              <a:rPr lang="en-US" sz="2200" dirty="0"/>
              <a:t>engineering </a:t>
            </a:r>
            <a:endParaRPr lang="en-US" sz="2200" dirty="0" smtClean="0"/>
          </a:p>
          <a:p>
            <a:pPr lvl="2">
              <a:spcBef>
                <a:spcPts val="600"/>
              </a:spcBef>
            </a:pPr>
            <a:r>
              <a:rPr lang="en-US" sz="2000" dirty="0"/>
              <a:t>A</a:t>
            </a:r>
            <a:r>
              <a:rPr lang="en-US" sz="2000" dirty="0" smtClean="0"/>
              <a:t>sset stripping, tax arbitrage, high leverage, dividend recaps</a:t>
            </a:r>
            <a:endParaRPr lang="en-US" sz="2000" dirty="0"/>
          </a:p>
          <a:p>
            <a:pPr lvl="1">
              <a:spcBef>
                <a:spcPts val="600"/>
              </a:spcBef>
            </a:pPr>
            <a:r>
              <a:rPr lang="en-US" sz="2200" dirty="0"/>
              <a:t>Breach of trust (</a:t>
            </a:r>
            <a:r>
              <a:rPr lang="en-US" sz="2200" dirty="0" err="1"/>
              <a:t>Schleifer</a:t>
            </a:r>
            <a:r>
              <a:rPr lang="en-US" sz="2200" dirty="0"/>
              <a:t> and Summers </a:t>
            </a:r>
            <a:r>
              <a:rPr lang="en-US" sz="2200" dirty="0" smtClean="0"/>
              <a:t>1988)</a:t>
            </a:r>
          </a:p>
          <a:p>
            <a:pPr lvl="1">
              <a:spcBef>
                <a:spcPts val="600"/>
              </a:spcBef>
            </a:pPr>
            <a:r>
              <a:rPr lang="en-US" sz="2200" dirty="0" smtClean="0"/>
              <a:t>Bankruptcy </a:t>
            </a:r>
            <a:r>
              <a:rPr lang="en-US" sz="2200" dirty="0"/>
              <a:t>for profit (</a:t>
            </a:r>
            <a:r>
              <a:rPr lang="en-US" sz="2200" dirty="0" err="1"/>
              <a:t>Ackerlof</a:t>
            </a:r>
            <a:r>
              <a:rPr lang="en-US" sz="2200" dirty="0"/>
              <a:t> and </a:t>
            </a:r>
            <a:r>
              <a:rPr lang="en-US" sz="2200" dirty="0" err="1"/>
              <a:t>Romer</a:t>
            </a:r>
            <a:r>
              <a:rPr lang="en-US" sz="2200" dirty="0"/>
              <a:t> 1993</a:t>
            </a:r>
            <a:r>
              <a:rPr lang="en-US" sz="2200" dirty="0" smtClean="0"/>
              <a:t>)</a:t>
            </a:r>
            <a:endParaRPr lang="en-US" sz="2200" dirty="0"/>
          </a:p>
          <a:p>
            <a:pPr marL="0" indent="0">
              <a:buNone/>
            </a:pPr>
            <a:endParaRPr lang="en-US" sz="2200" dirty="0"/>
          </a:p>
        </p:txBody>
      </p:sp>
    </p:spTree>
    <p:extLst>
      <p:ext uri="{BB962C8B-B14F-4D97-AF65-F5344CB8AC3E}">
        <p14:creationId xmlns:p14="http://schemas.microsoft.com/office/powerpoint/2010/main" val="207984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sz="3600" dirty="0" smtClean="0"/>
              <a:t>Sources of Gains to PE Investors</a:t>
            </a:r>
            <a:endParaRPr lang="en-US" sz="3600" dirty="0"/>
          </a:p>
        </p:txBody>
      </p:sp>
      <p:sp>
        <p:nvSpPr>
          <p:cNvPr id="3" name="Content Placeholder 2"/>
          <p:cNvSpPr>
            <a:spLocks noGrp="1"/>
          </p:cNvSpPr>
          <p:nvPr>
            <p:ph idx="1"/>
          </p:nvPr>
        </p:nvSpPr>
        <p:spPr>
          <a:xfrm>
            <a:off x="152400" y="1371600"/>
            <a:ext cx="8991600" cy="5541264"/>
          </a:xfrm>
        </p:spPr>
        <p:txBody>
          <a:bodyPr/>
          <a:lstStyle/>
          <a:p>
            <a:r>
              <a:rPr lang="en-GB" sz="2600" dirty="0" smtClean="0"/>
              <a:t>Operations engineering: </a:t>
            </a:r>
            <a:r>
              <a:rPr lang="en-GB" sz="2600" dirty="0"/>
              <a:t>Increase profit </a:t>
            </a:r>
            <a:r>
              <a:rPr lang="en-GB" sz="2600" dirty="0" smtClean="0"/>
              <a:t>margins</a:t>
            </a:r>
          </a:p>
          <a:p>
            <a:endParaRPr lang="en-US" sz="800" dirty="0" smtClean="0"/>
          </a:p>
          <a:p>
            <a:pPr lvl="1">
              <a:spcBef>
                <a:spcPts val="600"/>
              </a:spcBef>
            </a:pPr>
            <a:r>
              <a:rPr lang="en-US" sz="2200" dirty="0" smtClean="0"/>
              <a:t>Raise revenues:  Improvements</a:t>
            </a:r>
            <a:r>
              <a:rPr lang="en-US" sz="2200" dirty="0"/>
              <a:t>, </a:t>
            </a:r>
            <a:r>
              <a:rPr lang="en-US" sz="2200" dirty="0" smtClean="0"/>
              <a:t>acquisitions</a:t>
            </a:r>
          </a:p>
          <a:p>
            <a:pPr lvl="2">
              <a:spcBef>
                <a:spcPts val="600"/>
              </a:spcBef>
            </a:pPr>
            <a:r>
              <a:rPr lang="en-US" sz="1900" dirty="0" smtClean="0"/>
              <a:t>PE can raise finance for investment, provide management know-how</a:t>
            </a:r>
          </a:p>
          <a:p>
            <a:pPr lvl="2">
              <a:spcBef>
                <a:spcPts val="600"/>
              </a:spcBef>
            </a:pPr>
            <a:r>
              <a:rPr lang="en-US" sz="1900" dirty="0" smtClean="0"/>
              <a:t>Not many companies have adopted HPWS =&gt; room for improvement</a:t>
            </a:r>
          </a:p>
          <a:p>
            <a:pPr lvl="2">
              <a:spcBef>
                <a:spcPts val="600"/>
              </a:spcBef>
            </a:pPr>
            <a:r>
              <a:rPr lang="en-US" sz="1900" dirty="0" smtClean="0"/>
              <a:t>“Secret sauce”</a:t>
            </a:r>
          </a:p>
          <a:p>
            <a:pPr lvl="2">
              <a:spcBef>
                <a:spcPts val="600"/>
              </a:spcBef>
            </a:pPr>
            <a:endParaRPr lang="en-US" sz="200" dirty="0"/>
          </a:p>
          <a:p>
            <a:pPr lvl="1">
              <a:spcBef>
                <a:spcPts val="600"/>
              </a:spcBef>
            </a:pPr>
            <a:r>
              <a:rPr lang="en-US" sz="2200" dirty="0"/>
              <a:t>Reduce labor </a:t>
            </a:r>
            <a:r>
              <a:rPr lang="en-US" sz="2200" dirty="0" smtClean="0"/>
              <a:t>cost ratios: Better </a:t>
            </a:r>
            <a:r>
              <a:rPr lang="en-US" sz="2200" dirty="0"/>
              <a:t>use of tech/work </a:t>
            </a:r>
            <a:r>
              <a:rPr lang="en-US" sz="2200" dirty="0" smtClean="0"/>
              <a:t>organization</a:t>
            </a:r>
          </a:p>
          <a:p>
            <a:pPr lvl="1">
              <a:spcBef>
                <a:spcPts val="600"/>
              </a:spcBef>
            </a:pPr>
            <a:endParaRPr lang="en-US" sz="200" dirty="0" smtClean="0"/>
          </a:p>
          <a:p>
            <a:pPr lvl="1">
              <a:spcBef>
                <a:spcPts val="600"/>
              </a:spcBef>
            </a:pPr>
            <a:r>
              <a:rPr lang="en-US" sz="2200" dirty="0" smtClean="0"/>
              <a:t>Or downsizing, </a:t>
            </a:r>
            <a:r>
              <a:rPr lang="en-US" sz="2200" dirty="0"/>
              <a:t>intensification of </a:t>
            </a:r>
            <a:r>
              <a:rPr lang="en-US" sz="2200" dirty="0" smtClean="0"/>
              <a:t>work, deferred </a:t>
            </a:r>
            <a:r>
              <a:rPr lang="en-US" sz="2200" dirty="0"/>
              <a:t>maintenance, etc</a:t>
            </a:r>
            <a:r>
              <a:rPr lang="en-US" sz="2200" dirty="0" smtClean="0"/>
              <a:t>.</a:t>
            </a:r>
          </a:p>
          <a:p>
            <a:pPr lvl="1">
              <a:spcBef>
                <a:spcPts val="600"/>
              </a:spcBef>
            </a:pPr>
            <a:endParaRPr lang="en-US" sz="2200" dirty="0" smtClean="0"/>
          </a:p>
          <a:p>
            <a:pPr>
              <a:spcBef>
                <a:spcPts val="600"/>
              </a:spcBef>
            </a:pPr>
            <a:r>
              <a:rPr lang="en-US" sz="2600" dirty="0" smtClean="0"/>
              <a:t>Stock </a:t>
            </a:r>
            <a:r>
              <a:rPr lang="en-US" sz="2600" dirty="0"/>
              <a:t>market: Increase multiple at which company </a:t>
            </a:r>
            <a:r>
              <a:rPr lang="en-US" sz="2600" dirty="0" smtClean="0"/>
              <a:t>sold</a:t>
            </a:r>
          </a:p>
          <a:p>
            <a:pPr>
              <a:spcBef>
                <a:spcPts val="600"/>
              </a:spcBef>
            </a:pPr>
            <a:endParaRPr lang="en-US" sz="800" dirty="0"/>
          </a:p>
          <a:p>
            <a:pPr lvl="1">
              <a:spcBef>
                <a:spcPts val="600"/>
              </a:spcBef>
            </a:pPr>
            <a:r>
              <a:rPr lang="en-US" sz="2200" dirty="0"/>
              <a:t>Due to real or ‘squeezed’ performance </a:t>
            </a:r>
            <a:r>
              <a:rPr lang="en-US" sz="2200" dirty="0" smtClean="0"/>
              <a:t>improvements</a:t>
            </a:r>
          </a:p>
          <a:p>
            <a:pPr lvl="1">
              <a:spcBef>
                <a:spcPts val="600"/>
              </a:spcBef>
            </a:pPr>
            <a:endParaRPr lang="en-US" sz="200" dirty="0"/>
          </a:p>
          <a:p>
            <a:pPr lvl="1">
              <a:spcBef>
                <a:spcPts val="600"/>
              </a:spcBef>
            </a:pPr>
            <a:r>
              <a:rPr lang="en-US" sz="2200" dirty="0"/>
              <a:t>Or a bull market in stocks may raise multiples for all companies</a:t>
            </a:r>
          </a:p>
          <a:p>
            <a:pPr lvl="1">
              <a:spcBef>
                <a:spcPts val="600"/>
              </a:spcBef>
            </a:pPr>
            <a:endParaRPr lang="en-US" sz="2200" dirty="0" smtClean="0"/>
          </a:p>
          <a:p>
            <a:pPr lvl="1">
              <a:spcBef>
                <a:spcPts val="600"/>
              </a:spcBef>
            </a:pPr>
            <a:endParaRPr lang="en-US" sz="2200" dirty="0"/>
          </a:p>
          <a:p>
            <a:pPr>
              <a:spcBef>
                <a:spcPts val="600"/>
              </a:spcBef>
            </a:pPr>
            <a:endParaRPr lang="en-US" sz="2600" dirty="0"/>
          </a:p>
        </p:txBody>
      </p:sp>
    </p:spTree>
    <p:extLst>
      <p:ext uri="{BB962C8B-B14F-4D97-AF65-F5344CB8AC3E}">
        <p14:creationId xmlns:p14="http://schemas.microsoft.com/office/powerpoint/2010/main" val="144928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z="3200" dirty="0" smtClean="0"/>
              <a:t>Management Fees and Investor Returns</a:t>
            </a:r>
            <a:br>
              <a:rPr lang="en-US" sz="3200" dirty="0" smtClean="0"/>
            </a:br>
            <a:r>
              <a:rPr lang="en-US" sz="2000" dirty="0" smtClean="0"/>
              <a:t>(</a:t>
            </a:r>
            <a:r>
              <a:rPr lang="en-US" sz="2000" dirty="0" err="1" smtClean="0"/>
              <a:t>Metrick</a:t>
            </a:r>
            <a:r>
              <a:rPr lang="en-US" sz="2000" dirty="0" smtClean="0"/>
              <a:t> &amp; Yasuda 2009)</a:t>
            </a:r>
            <a:endParaRPr lang="en-US" sz="2000" dirty="0"/>
          </a:p>
        </p:txBody>
      </p:sp>
      <p:sp>
        <p:nvSpPr>
          <p:cNvPr id="3" name="Content Placeholder 2"/>
          <p:cNvSpPr>
            <a:spLocks noGrp="1"/>
          </p:cNvSpPr>
          <p:nvPr>
            <p:ph idx="1"/>
          </p:nvPr>
        </p:nvSpPr>
        <p:spPr>
          <a:xfrm>
            <a:off x="304800" y="1524000"/>
            <a:ext cx="8686800" cy="5105400"/>
          </a:xfrm>
        </p:spPr>
        <p:txBody>
          <a:bodyPr/>
          <a:lstStyle/>
          <a:p>
            <a:r>
              <a:rPr lang="en-US" sz="2600" dirty="0" smtClean="0"/>
              <a:t>Traditionally, PE firm collects 2% on all committed capital*</a:t>
            </a:r>
          </a:p>
          <a:p>
            <a:endParaRPr lang="en-US" sz="800" dirty="0" smtClean="0"/>
          </a:p>
          <a:p>
            <a:pPr lvl="1"/>
            <a:r>
              <a:rPr lang="en-US" sz="2200" dirty="0" smtClean="0"/>
              <a:t>Annual charge  is 2% first 5 years, may decrease after</a:t>
            </a:r>
          </a:p>
          <a:p>
            <a:pPr lvl="1"/>
            <a:endParaRPr lang="en-US" sz="800" dirty="0"/>
          </a:p>
          <a:p>
            <a:pPr lvl="2"/>
            <a:r>
              <a:rPr lang="en-US" sz="2000" dirty="0" smtClean="0"/>
              <a:t>PE </a:t>
            </a:r>
            <a:r>
              <a:rPr lang="en-US" sz="2000" dirty="0"/>
              <a:t>raises $100 Million Fund – 10 years</a:t>
            </a:r>
          </a:p>
          <a:p>
            <a:pPr lvl="2"/>
            <a:r>
              <a:rPr lang="en-US" sz="2000" dirty="0" smtClean="0"/>
              <a:t>2M/year </a:t>
            </a:r>
            <a:r>
              <a:rPr lang="en-US" sz="2000" dirty="0"/>
              <a:t>* 10 years = $20M</a:t>
            </a:r>
          </a:p>
          <a:p>
            <a:pPr lvl="2"/>
            <a:r>
              <a:rPr lang="en-US" sz="2000" dirty="0"/>
              <a:t>$80 M left for investment</a:t>
            </a:r>
          </a:p>
          <a:p>
            <a:pPr marL="457200" lvl="1" indent="0">
              <a:buNone/>
            </a:pPr>
            <a:endParaRPr lang="en-US" sz="800" dirty="0" smtClean="0"/>
          </a:p>
          <a:p>
            <a:pPr lvl="1"/>
            <a:r>
              <a:rPr lang="en-US" sz="2200" dirty="0" smtClean="0"/>
              <a:t>Has incentive to raise larger funds; subsequent funds are larger</a:t>
            </a:r>
          </a:p>
          <a:p>
            <a:pPr lvl="2"/>
            <a:r>
              <a:rPr lang="en-US" sz="1800" dirty="0" smtClean="0"/>
              <a:t>2/3 of GP income comes from management fees</a:t>
            </a:r>
          </a:p>
          <a:p>
            <a:pPr lvl="1"/>
            <a:endParaRPr lang="en-US" sz="800" dirty="0" smtClean="0"/>
          </a:p>
          <a:p>
            <a:pPr lvl="1"/>
            <a:r>
              <a:rPr lang="en-US" sz="2200" dirty="0" smtClean="0"/>
              <a:t>Revenue per $ of committed funds decreases as funds grow in size, but larger funds =&gt; higher management fees and earnings for GP</a:t>
            </a:r>
          </a:p>
          <a:p>
            <a:pPr lvl="1"/>
            <a:endParaRPr lang="en-US" sz="2200" dirty="0" smtClean="0"/>
          </a:p>
          <a:p>
            <a:pPr marL="800100" lvl="2" indent="0">
              <a:buNone/>
            </a:pPr>
            <a:r>
              <a:rPr lang="en-US" sz="1600" dirty="0" smtClean="0"/>
              <a:t>*Plus transaction fee (buying/selling), fee for monitoring portfolio firm – collected from portfolio firm, shared with LPs; </a:t>
            </a:r>
            <a:r>
              <a:rPr lang="en-US" sz="1600" dirty="0"/>
              <a:t> </a:t>
            </a:r>
            <a:r>
              <a:rPr lang="en-US" sz="1600" dirty="0" smtClean="0"/>
              <a:t>plus ‘establishment fee’ of up to $1 million from LPs</a:t>
            </a:r>
            <a:endParaRPr lang="en-US" sz="1600" dirty="0"/>
          </a:p>
        </p:txBody>
      </p:sp>
    </p:spTree>
    <p:extLst>
      <p:ext uri="{BB962C8B-B14F-4D97-AF65-F5344CB8AC3E}">
        <p14:creationId xmlns:p14="http://schemas.microsoft.com/office/powerpoint/2010/main" val="3007188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z="4000" dirty="0" smtClean="0"/>
              <a:t>OUTLINE</a:t>
            </a:r>
            <a:endParaRPr lang="en-US" dirty="0"/>
          </a:p>
        </p:txBody>
      </p:sp>
      <p:sp>
        <p:nvSpPr>
          <p:cNvPr id="3" name="Content Placeholder 2"/>
          <p:cNvSpPr>
            <a:spLocks noGrp="1"/>
          </p:cNvSpPr>
          <p:nvPr>
            <p:ph idx="1"/>
          </p:nvPr>
        </p:nvSpPr>
        <p:spPr>
          <a:xfrm>
            <a:off x="685800" y="1295400"/>
            <a:ext cx="7772400" cy="4953000"/>
          </a:xfrm>
        </p:spPr>
        <p:txBody>
          <a:bodyPr/>
          <a:lstStyle/>
          <a:p>
            <a:r>
              <a:rPr lang="en-US" sz="2800" dirty="0" smtClean="0"/>
              <a:t>From Managerial to Financial Capitalism</a:t>
            </a:r>
          </a:p>
          <a:p>
            <a:endParaRPr lang="en-US" sz="800" dirty="0" smtClean="0"/>
          </a:p>
          <a:p>
            <a:r>
              <a:rPr lang="en-US" sz="2800" dirty="0" smtClean="0"/>
              <a:t>PE Model</a:t>
            </a:r>
          </a:p>
          <a:p>
            <a:endParaRPr lang="en-US" sz="800" dirty="0" smtClean="0"/>
          </a:p>
          <a:p>
            <a:r>
              <a:rPr lang="en-US" sz="2800" dirty="0" smtClean="0"/>
              <a:t>Private Equity and Firms</a:t>
            </a:r>
          </a:p>
          <a:p>
            <a:endParaRPr lang="en-US" sz="400" dirty="0" smtClean="0"/>
          </a:p>
          <a:p>
            <a:pPr lvl="1"/>
            <a:r>
              <a:rPr lang="en-US" sz="2400" dirty="0" smtClean="0"/>
              <a:t>Sources of PE Returns</a:t>
            </a:r>
          </a:p>
          <a:p>
            <a:endParaRPr lang="en-US" sz="400" dirty="0" smtClean="0"/>
          </a:p>
          <a:p>
            <a:pPr lvl="1"/>
            <a:r>
              <a:rPr lang="en-US" sz="2400" dirty="0" smtClean="0"/>
              <a:t>Impact on Management and Employment</a:t>
            </a:r>
            <a:endParaRPr lang="en-US" sz="2000" dirty="0" smtClean="0"/>
          </a:p>
          <a:p>
            <a:endParaRPr lang="en-US" sz="400" dirty="0" smtClean="0"/>
          </a:p>
          <a:p>
            <a:pPr lvl="1"/>
            <a:r>
              <a:rPr lang="en-US" sz="2400" dirty="0">
                <a:solidFill>
                  <a:prstClr val="black"/>
                </a:solidFill>
              </a:rPr>
              <a:t>PE and Risk of </a:t>
            </a:r>
            <a:r>
              <a:rPr lang="en-US" sz="2400" dirty="0" smtClean="0">
                <a:solidFill>
                  <a:prstClr val="black"/>
                </a:solidFill>
              </a:rPr>
              <a:t>Bankruptcy</a:t>
            </a:r>
          </a:p>
          <a:p>
            <a:pPr lvl="1"/>
            <a:endParaRPr lang="en-US" sz="800" dirty="0">
              <a:solidFill>
                <a:prstClr val="black"/>
              </a:solidFill>
            </a:endParaRPr>
          </a:p>
          <a:p>
            <a:r>
              <a:rPr lang="en-US" sz="2800" dirty="0" smtClean="0"/>
              <a:t>PE and Returns to Investors</a:t>
            </a:r>
          </a:p>
          <a:p>
            <a:endParaRPr lang="en-US" sz="800" dirty="0" smtClean="0"/>
          </a:p>
          <a:p>
            <a:r>
              <a:rPr lang="en-US" sz="2800" dirty="0" smtClean="0"/>
              <a:t>Conclusions</a:t>
            </a:r>
            <a:endParaRPr lang="en-US" sz="2400" dirty="0" smtClean="0"/>
          </a:p>
          <a:p>
            <a:endParaRPr lang="en-US" sz="800" dirty="0" smtClean="0"/>
          </a:p>
        </p:txBody>
      </p:sp>
    </p:spTree>
    <p:extLst>
      <p:ext uri="{BB962C8B-B14F-4D97-AF65-F5344CB8AC3E}">
        <p14:creationId xmlns:p14="http://schemas.microsoft.com/office/powerpoint/2010/main" val="37930009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09600"/>
          </a:xfrm>
        </p:spPr>
        <p:txBody>
          <a:bodyPr/>
          <a:lstStyle/>
          <a:p>
            <a:r>
              <a:rPr lang="en-US" sz="3600" dirty="0" smtClean="0"/>
              <a:t>Financial engineering: Leverage/Taxes</a:t>
            </a:r>
            <a:endParaRPr lang="en-US" sz="3600" dirty="0"/>
          </a:p>
        </p:txBody>
      </p:sp>
      <p:sp>
        <p:nvSpPr>
          <p:cNvPr id="3" name="Content Placeholder 2"/>
          <p:cNvSpPr>
            <a:spLocks noGrp="1"/>
          </p:cNvSpPr>
          <p:nvPr>
            <p:ph idx="1"/>
          </p:nvPr>
        </p:nvSpPr>
        <p:spPr>
          <a:xfrm>
            <a:off x="304800" y="1143000"/>
            <a:ext cx="8839200" cy="5486400"/>
          </a:xfrm>
        </p:spPr>
        <p:txBody>
          <a:bodyPr/>
          <a:lstStyle/>
          <a:p>
            <a:r>
              <a:rPr lang="en-US" sz="2200" dirty="0" smtClean="0"/>
              <a:t>Buy </a:t>
            </a:r>
            <a:r>
              <a:rPr lang="en-US" sz="2200" dirty="0"/>
              <a:t>a $</a:t>
            </a:r>
            <a:r>
              <a:rPr lang="en-US" sz="2200" dirty="0" smtClean="0"/>
              <a:t>100M  </a:t>
            </a:r>
            <a:r>
              <a:rPr lang="en-US" sz="2200" dirty="0"/>
              <a:t>company with $</a:t>
            </a:r>
            <a:r>
              <a:rPr lang="en-US" sz="2200" dirty="0" smtClean="0"/>
              <a:t>100M </a:t>
            </a:r>
            <a:r>
              <a:rPr lang="en-US" sz="2200" dirty="0"/>
              <a:t>in cash</a:t>
            </a:r>
          </a:p>
          <a:p>
            <a:r>
              <a:rPr lang="en-US" sz="2200" dirty="0"/>
              <a:t>Sell the company for $</a:t>
            </a:r>
            <a:r>
              <a:rPr lang="en-US" sz="2200" dirty="0" smtClean="0"/>
              <a:t>120 M </a:t>
            </a:r>
            <a:r>
              <a:rPr lang="en-US" sz="2200" dirty="0"/>
              <a:t>in cash after one year</a:t>
            </a:r>
          </a:p>
          <a:p>
            <a:pPr lvl="1"/>
            <a:r>
              <a:rPr lang="en-US" sz="1800" dirty="0"/>
              <a:t>$120 - $100 = $20 </a:t>
            </a:r>
            <a:r>
              <a:rPr lang="en-US" sz="1800" dirty="0" smtClean="0"/>
              <a:t>; ($</a:t>
            </a:r>
            <a:r>
              <a:rPr lang="en-US" sz="1800" dirty="0"/>
              <a:t>20/$100)* 100 = 20% </a:t>
            </a:r>
            <a:r>
              <a:rPr lang="en-US" sz="1800" dirty="0" smtClean="0"/>
              <a:t>(ROI)</a:t>
            </a:r>
          </a:p>
          <a:p>
            <a:endParaRPr lang="en-US" sz="1200" dirty="0"/>
          </a:p>
          <a:p>
            <a:r>
              <a:rPr lang="en-US" sz="2200" dirty="0"/>
              <a:t>Buy </a:t>
            </a:r>
            <a:r>
              <a:rPr lang="en-US" sz="2200" dirty="0" smtClean="0"/>
              <a:t>$100M company, </a:t>
            </a:r>
            <a:r>
              <a:rPr lang="en-US" sz="2200" dirty="0"/>
              <a:t>$</a:t>
            </a:r>
            <a:r>
              <a:rPr lang="en-US" sz="2200" dirty="0" smtClean="0"/>
              <a:t>50M </a:t>
            </a:r>
            <a:r>
              <a:rPr lang="en-US" sz="2200" dirty="0"/>
              <a:t>cash and $</a:t>
            </a:r>
            <a:r>
              <a:rPr lang="en-US" sz="2200" dirty="0" smtClean="0"/>
              <a:t>50M </a:t>
            </a:r>
            <a:r>
              <a:rPr lang="en-US" sz="2200" dirty="0"/>
              <a:t>debt @ 10% interest</a:t>
            </a:r>
          </a:p>
          <a:p>
            <a:r>
              <a:rPr lang="en-US" sz="2200" dirty="0"/>
              <a:t>Make </a:t>
            </a:r>
            <a:r>
              <a:rPr lang="en-US" sz="2200" dirty="0" smtClean="0"/>
              <a:t>interest </a:t>
            </a:r>
            <a:r>
              <a:rPr lang="en-US" sz="2200" dirty="0"/>
              <a:t>payment of $</a:t>
            </a:r>
            <a:r>
              <a:rPr lang="en-US" sz="2200" dirty="0" smtClean="0"/>
              <a:t>5M, Tax saving of .35* $5 = $1.75M</a:t>
            </a:r>
            <a:endParaRPr lang="en-US" sz="2200" dirty="0"/>
          </a:p>
          <a:p>
            <a:r>
              <a:rPr lang="en-US" sz="2200" dirty="0"/>
              <a:t>Sell </a:t>
            </a:r>
            <a:r>
              <a:rPr lang="en-US" sz="2200" dirty="0" smtClean="0"/>
              <a:t>company </a:t>
            </a:r>
            <a:r>
              <a:rPr lang="en-US" sz="2200" dirty="0"/>
              <a:t>for $</a:t>
            </a:r>
            <a:r>
              <a:rPr lang="en-US" sz="2200" dirty="0" smtClean="0"/>
              <a:t>120M </a:t>
            </a:r>
            <a:r>
              <a:rPr lang="en-US" sz="2200" dirty="0"/>
              <a:t>in cash after one </a:t>
            </a:r>
            <a:r>
              <a:rPr lang="en-US" sz="2200" dirty="0" smtClean="0"/>
              <a:t>year; repay </a:t>
            </a:r>
            <a:r>
              <a:rPr lang="en-US" sz="2200" dirty="0"/>
              <a:t>$</a:t>
            </a:r>
            <a:r>
              <a:rPr lang="en-US" sz="2200" dirty="0" smtClean="0"/>
              <a:t>50M </a:t>
            </a:r>
            <a:r>
              <a:rPr lang="en-US" sz="2200" dirty="0"/>
              <a:t>loan</a:t>
            </a:r>
          </a:p>
          <a:p>
            <a:pPr lvl="1"/>
            <a:r>
              <a:rPr lang="en-US" sz="1800" dirty="0"/>
              <a:t>$120 - </a:t>
            </a:r>
            <a:r>
              <a:rPr lang="en-US" sz="1800" dirty="0" smtClean="0"/>
              <a:t>$(5 – 1.75) </a:t>
            </a:r>
            <a:r>
              <a:rPr lang="en-US" sz="1800" dirty="0"/>
              <a:t>- $50 - $50 = $</a:t>
            </a:r>
            <a:r>
              <a:rPr lang="en-US" sz="1800" dirty="0" smtClean="0"/>
              <a:t>16.75</a:t>
            </a:r>
            <a:endParaRPr lang="en-US" sz="1800" dirty="0"/>
          </a:p>
          <a:p>
            <a:pPr lvl="1"/>
            <a:r>
              <a:rPr lang="en-US" sz="1800" dirty="0"/>
              <a:t>($</a:t>
            </a:r>
            <a:r>
              <a:rPr lang="en-US" sz="1800" dirty="0" smtClean="0"/>
              <a:t>16.75/$</a:t>
            </a:r>
            <a:r>
              <a:rPr lang="en-US" sz="1800" dirty="0"/>
              <a:t>50)*100 = </a:t>
            </a:r>
            <a:r>
              <a:rPr lang="en-US" sz="1800" dirty="0" smtClean="0"/>
              <a:t>33.5% ROI</a:t>
            </a:r>
          </a:p>
          <a:p>
            <a:endParaRPr lang="en-US" sz="1200" dirty="0"/>
          </a:p>
          <a:p>
            <a:r>
              <a:rPr lang="en-US" sz="2200" dirty="0"/>
              <a:t>Buy a $100 </a:t>
            </a:r>
            <a:r>
              <a:rPr lang="en-US" sz="2200" dirty="0" smtClean="0"/>
              <a:t>M company, </a:t>
            </a:r>
            <a:r>
              <a:rPr lang="en-US" sz="2200" dirty="0"/>
              <a:t>$</a:t>
            </a:r>
            <a:r>
              <a:rPr lang="en-US" sz="2200" dirty="0" smtClean="0"/>
              <a:t>25M </a:t>
            </a:r>
            <a:r>
              <a:rPr lang="en-US" sz="2200" dirty="0"/>
              <a:t>cash and $75 debt @ 10% interest</a:t>
            </a:r>
          </a:p>
          <a:p>
            <a:r>
              <a:rPr lang="en-US" sz="2200" dirty="0" smtClean="0"/>
              <a:t>Make interest </a:t>
            </a:r>
            <a:r>
              <a:rPr lang="en-US" sz="2200" dirty="0"/>
              <a:t>payment of $</a:t>
            </a:r>
            <a:r>
              <a:rPr lang="en-US" sz="2200" dirty="0" smtClean="0"/>
              <a:t>7.5M; tax saving of .35*$7.5 = $2.63M</a:t>
            </a:r>
            <a:endParaRPr lang="en-US" sz="2200" dirty="0"/>
          </a:p>
          <a:p>
            <a:r>
              <a:rPr lang="en-US" sz="2200" dirty="0"/>
              <a:t>Sell the company for $</a:t>
            </a:r>
            <a:r>
              <a:rPr lang="en-US" sz="2200" dirty="0" smtClean="0"/>
              <a:t>120M </a:t>
            </a:r>
            <a:r>
              <a:rPr lang="en-US" sz="2200" dirty="0"/>
              <a:t>in cash after one </a:t>
            </a:r>
            <a:r>
              <a:rPr lang="en-US" sz="2200" dirty="0" smtClean="0"/>
              <a:t>year; repay $75M loan</a:t>
            </a:r>
            <a:endParaRPr lang="en-US" sz="2200" dirty="0"/>
          </a:p>
          <a:p>
            <a:pPr lvl="1"/>
            <a:r>
              <a:rPr lang="en-US" sz="1800" dirty="0"/>
              <a:t>$120 - </a:t>
            </a:r>
            <a:r>
              <a:rPr lang="en-US" sz="1800" dirty="0" smtClean="0"/>
              <a:t>$(7.50 – 2.63) </a:t>
            </a:r>
            <a:r>
              <a:rPr lang="en-US" sz="1800" dirty="0"/>
              <a:t>- $25 - $75 = $</a:t>
            </a:r>
            <a:r>
              <a:rPr lang="en-US" sz="1800" dirty="0" smtClean="0"/>
              <a:t>15.13</a:t>
            </a:r>
            <a:endParaRPr lang="en-US" sz="1800" dirty="0"/>
          </a:p>
          <a:p>
            <a:pPr lvl="1"/>
            <a:r>
              <a:rPr lang="en-US" sz="1800" dirty="0" smtClean="0"/>
              <a:t>($15.13/$</a:t>
            </a:r>
            <a:r>
              <a:rPr lang="en-US" sz="1800" dirty="0"/>
              <a:t>25)*100 = </a:t>
            </a:r>
            <a:r>
              <a:rPr lang="en-US" sz="1800" dirty="0" smtClean="0"/>
              <a:t>60.5% ROI (without tax saving, ROI = 50%)</a:t>
            </a:r>
            <a:endParaRPr lang="en-US" sz="1800" dirty="0"/>
          </a:p>
          <a:p>
            <a:pPr marL="0" indent="0">
              <a:buNone/>
            </a:pPr>
            <a:endParaRPr lang="en-US" sz="2200" dirty="0" smtClean="0"/>
          </a:p>
        </p:txBody>
      </p:sp>
    </p:spTree>
    <p:extLst>
      <p:ext uri="{BB962C8B-B14F-4D97-AF65-F5344CB8AC3E}">
        <p14:creationId xmlns:p14="http://schemas.microsoft.com/office/powerpoint/2010/main" val="4158211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685800"/>
          </a:xfrm>
        </p:spPr>
        <p:txBody>
          <a:bodyPr/>
          <a:lstStyle/>
          <a:p>
            <a:r>
              <a:rPr lang="en-US" sz="3200" dirty="0"/>
              <a:t>Financial Engineering: Dividend Recapitalization</a:t>
            </a:r>
          </a:p>
        </p:txBody>
      </p:sp>
      <p:sp>
        <p:nvSpPr>
          <p:cNvPr id="3" name="Content Placeholder 2"/>
          <p:cNvSpPr>
            <a:spLocks noGrp="1"/>
          </p:cNvSpPr>
          <p:nvPr>
            <p:ph idx="1"/>
          </p:nvPr>
        </p:nvSpPr>
        <p:spPr>
          <a:xfrm>
            <a:off x="304800" y="1295400"/>
            <a:ext cx="8686800" cy="5410200"/>
          </a:xfrm>
        </p:spPr>
        <p:txBody>
          <a:bodyPr/>
          <a:lstStyle/>
          <a:p>
            <a:pPr>
              <a:spcBef>
                <a:spcPts val="2400"/>
              </a:spcBef>
            </a:pPr>
            <a:r>
              <a:rPr lang="en-GB" sz="2600" dirty="0"/>
              <a:t>PE firm takes out additional loan to pay self and investors </a:t>
            </a:r>
            <a:r>
              <a:rPr lang="en-GB" sz="2600" dirty="0" smtClean="0"/>
              <a:t>dividends – often high risk junk bonds</a:t>
            </a:r>
            <a:endParaRPr lang="en-GB" sz="2600" dirty="0"/>
          </a:p>
          <a:p>
            <a:pPr lvl="1"/>
            <a:r>
              <a:rPr lang="en-GB" sz="2200" dirty="0" smtClean="0"/>
              <a:t>Undermines argument </a:t>
            </a:r>
            <a:r>
              <a:rPr lang="en-GB" sz="2200" dirty="0"/>
              <a:t>that PE returns </a:t>
            </a:r>
            <a:r>
              <a:rPr lang="en-GB" sz="2200" dirty="0" smtClean="0"/>
              <a:t>due </a:t>
            </a:r>
            <a:r>
              <a:rPr lang="en-GB" sz="2200" dirty="0"/>
              <a:t>to improvements in firm </a:t>
            </a:r>
            <a:r>
              <a:rPr lang="en-GB" sz="2200" dirty="0" smtClean="0"/>
              <a:t>performance and high exit price</a:t>
            </a:r>
          </a:p>
          <a:p>
            <a:pPr lvl="1"/>
            <a:r>
              <a:rPr lang="en-GB" sz="2200" dirty="0" smtClean="0"/>
              <a:t>Harry &amp; David recouped its equity in first year, via dividend recap</a:t>
            </a:r>
            <a:endParaRPr lang="en-GB" sz="800" dirty="0" smtClean="0"/>
          </a:p>
          <a:p>
            <a:pPr>
              <a:spcBef>
                <a:spcPts val="2400"/>
              </a:spcBef>
            </a:pPr>
            <a:r>
              <a:rPr lang="en-GB" sz="2600" dirty="0" smtClean="0"/>
              <a:t>Some </a:t>
            </a:r>
            <a:r>
              <a:rPr lang="en-GB" sz="2600" dirty="0"/>
              <a:t>PE firms </a:t>
            </a:r>
            <a:r>
              <a:rPr lang="en-GB" sz="2600" dirty="0" smtClean="0"/>
              <a:t>accused </a:t>
            </a:r>
            <a:r>
              <a:rPr lang="en-GB" sz="2600" dirty="0"/>
              <a:t>by creditors of ‘</a:t>
            </a:r>
            <a:r>
              <a:rPr lang="en-GB" sz="2600" dirty="0" smtClean="0"/>
              <a:t>bleeding-out’ company, causing </a:t>
            </a:r>
            <a:r>
              <a:rPr lang="en-GB" sz="2600" dirty="0"/>
              <a:t>it to become </a:t>
            </a:r>
            <a:r>
              <a:rPr lang="en-GB" sz="2600" dirty="0" smtClean="0"/>
              <a:t>insolvent </a:t>
            </a:r>
          </a:p>
          <a:p>
            <a:pPr lvl="1"/>
            <a:r>
              <a:rPr lang="en-GB" sz="2200" dirty="0" smtClean="0"/>
              <a:t>Sun </a:t>
            </a:r>
            <a:r>
              <a:rPr lang="en-GB" sz="2200" dirty="0"/>
              <a:t>Capital faces such an accusation </a:t>
            </a:r>
            <a:r>
              <a:rPr lang="en-GB" sz="2200" dirty="0" smtClean="0"/>
              <a:t>in </a:t>
            </a:r>
            <a:r>
              <a:rPr lang="en-GB" sz="2200" dirty="0"/>
              <a:t>relation </a:t>
            </a:r>
            <a:r>
              <a:rPr lang="en-GB" sz="2200" dirty="0" smtClean="0"/>
              <a:t>to </a:t>
            </a:r>
            <a:r>
              <a:rPr lang="en-GB" sz="2200" dirty="0" err="1" smtClean="0"/>
              <a:t>Mervyn’s</a:t>
            </a:r>
            <a:endParaRPr lang="en-GB" sz="2200" dirty="0" smtClean="0"/>
          </a:p>
          <a:p>
            <a:pPr lvl="1"/>
            <a:r>
              <a:rPr lang="en-GB" sz="2200" dirty="0" err="1" smtClean="0"/>
              <a:t>Apax</a:t>
            </a:r>
            <a:r>
              <a:rPr lang="en-GB" sz="2200" dirty="0" smtClean="0"/>
              <a:t> </a:t>
            </a:r>
            <a:r>
              <a:rPr lang="en-GB" sz="2200" dirty="0"/>
              <a:t>Partners and TPG Capital face </a:t>
            </a:r>
            <a:r>
              <a:rPr lang="en-GB" sz="2200" dirty="0" smtClean="0"/>
              <a:t>similar with </a:t>
            </a:r>
            <a:r>
              <a:rPr lang="en-GB" sz="2200" dirty="0"/>
              <a:t>TIM </a:t>
            </a:r>
            <a:r>
              <a:rPr lang="en-GB" sz="2200" dirty="0" smtClean="0"/>
              <a:t>Hellas</a:t>
            </a:r>
          </a:p>
          <a:p>
            <a:pPr>
              <a:spcBef>
                <a:spcPts val="2400"/>
              </a:spcBef>
            </a:pPr>
            <a:r>
              <a:rPr lang="en-GB" sz="2600" dirty="0" smtClean="0"/>
              <a:t>Some PE investors concerned won’t recoup investment</a:t>
            </a:r>
          </a:p>
          <a:p>
            <a:pPr lvl="1"/>
            <a:r>
              <a:rPr lang="en-GB" sz="2200" dirty="0" smtClean="0"/>
              <a:t>Urban Brands (Ashley Stewart &amp; Marianne stores)</a:t>
            </a:r>
          </a:p>
          <a:p>
            <a:pPr lvl="1"/>
            <a:r>
              <a:rPr lang="en-GB" sz="2200" dirty="0" smtClean="0"/>
              <a:t>Hospital Corporation of America (HCA)	</a:t>
            </a:r>
          </a:p>
        </p:txBody>
      </p:sp>
    </p:spTree>
    <p:extLst>
      <p:ext uri="{BB962C8B-B14F-4D97-AF65-F5344CB8AC3E}">
        <p14:creationId xmlns:p14="http://schemas.microsoft.com/office/powerpoint/2010/main" val="2854734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381000"/>
            <a:ext cx="8763000" cy="838200"/>
          </a:xfrm>
        </p:spPr>
        <p:txBody>
          <a:bodyPr/>
          <a:lstStyle/>
          <a:p>
            <a:r>
              <a:rPr lang="en-US" sz="3600" dirty="0" smtClean="0"/>
              <a:t>Dividend Recapitalization: HCA</a:t>
            </a:r>
            <a:endParaRPr lang="en-US" sz="3800" dirty="0" smtClean="0"/>
          </a:p>
        </p:txBody>
      </p:sp>
      <p:sp>
        <p:nvSpPr>
          <p:cNvPr id="69635" name="Rectangle 3"/>
          <p:cNvSpPr>
            <a:spLocks noGrp="1" noChangeArrowheads="1"/>
          </p:cNvSpPr>
          <p:nvPr>
            <p:ph idx="1"/>
          </p:nvPr>
        </p:nvSpPr>
        <p:spPr>
          <a:xfrm>
            <a:off x="582386" y="1600200"/>
            <a:ext cx="8534400" cy="5029200"/>
          </a:xfrm>
        </p:spPr>
        <p:txBody>
          <a:bodyPr/>
          <a:lstStyle/>
          <a:p>
            <a:pPr>
              <a:spcBef>
                <a:spcPts val="2200"/>
              </a:spcBef>
            </a:pPr>
            <a:r>
              <a:rPr lang="en-US" sz="2600" dirty="0" smtClean="0"/>
              <a:t>PE (Bain &amp;consortium) acquired HCA in 2006 for $21B</a:t>
            </a:r>
          </a:p>
          <a:p>
            <a:pPr>
              <a:spcBef>
                <a:spcPts val="2200"/>
              </a:spcBef>
            </a:pPr>
            <a:r>
              <a:rPr lang="en-US" sz="2600" dirty="0" smtClean="0"/>
              <a:t>PE put in $4.5B of its own funds; borrowed 80% of cost</a:t>
            </a:r>
          </a:p>
          <a:p>
            <a:pPr>
              <a:spcBef>
                <a:spcPts val="2200"/>
              </a:spcBef>
            </a:pPr>
            <a:r>
              <a:rPr lang="en-US" sz="2600" dirty="0" smtClean="0"/>
              <a:t>Anticipated returns were limited due to the recession</a:t>
            </a:r>
          </a:p>
          <a:p>
            <a:pPr>
              <a:spcBef>
                <a:spcPts val="2200"/>
              </a:spcBef>
            </a:pPr>
            <a:r>
              <a:rPr lang="en-US" sz="2600" dirty="0" smtClean="0"/>
              <a:t>2010: PE partners issued $4.25B in junk bonds to pay themselves ‘dividend recapitalizations’ in 3 tranches</a:t>
            </a:r>
          </a:p>
          <a:p>
            <a:pPr>
              <a:spcBef>
                <a:spcPts val="2200"/>
              </a:spcBef>
            </a:pPr>
            <a:r>
              <a:rPr lang="en-US" sz="2600" dirty="0" smtClean="0"/>
              <a:t>2011: PE partners took HCA public for an additional $3.8B </a:t>
            </a:r>
          </a:p>
          <a:p>
            <a:pPr>
              <a:spcBef>
                <a:spcPts val="2200"/>
              </a:spcBef>
            </a:pPr>
            <a:r>
              <a:rPr lang="en-US" sz="2600" dirty="0" smtClean="0"/>
              <a:t>Post-IPO, HCA has $26 billion debt ($12B more than its assets)</a:t>
            </a:r>
          </a:p>
        </p:txBody>
      </p:sp>
    </p:spTree>
    <p:extLst>
      <p:ext uri="{BB962C8B-B14F-4D97-AF65-F5344CB8AC3E}">
        <p14:creationId xmlns:p14="http://schemas.microsoft.com/office/powerpoint/2010/main" val="199099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96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96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z="3600" dirty="0" smtClean="0"/>
              <a:t>Breach of Trust</a:t>
            </a:r>
            <a:endParaRPr lang="en-US" sz="3600" dirty="0"/>
          </a:p>
        </p:txBody>
      </p:sp>
      <p:sp>
        <p:nvSpPr>
          <p:cNvPr id="3" name="Content Placeholder 2"/>
          <p:cNvSpPr>
            <a:spLocks noGrp="1"/>
          </p:cNvSpPr>
          <p:nvPr>
            <p:ph idx="1"/>
          </p:nvPr>
        </p:nvSpPr>
        <p:spPr>
          <a:xfrm>
            <a:off x="685800" y="1524000"/>
            <a:ext cx="7772400" cy="4876800"/>
          </a:xfrm>
        </p:spPr>
        <p:txBody>
          <a:bodyPr/>
          <a:lstStyle/>
          <a:p>
            <a:r>
              <a:rPr lang="en-US" sz="2600" dirty="0" smtClean="0"/>
              <a:t>Breaching implicit </a:t>
            </a:r>
            <a:r>
              <a:rPr lang="en-US" sz="2600" dirty="0"/>
              <a:t>contracts </a:t>
            </a:r>
            <a:r>
              <a:rPr lang="en-US" sz="2600" dirty="0" smtClean="0"/>
              <a:t>with  </a:t>
            </a:r>
            <a:r>
              <a:rPr lang="en-US" sz="2600" dirty="0"/>
              <a:t>stakeholders </a:t>
            </a:r>
            <a:r>
              <a:rPr lang="en-US" sz="2600" dirty="0" smtClean="0"/>
              <a:t>may increase </a:t>
            </a:r>
            <a:r>
              <a:rPr lang="en-US" sz="2600" dirty="0"/>
              <a:t>shareholder returns </a:t>
            </a:r>
            <a:r>
              <a:rPr lang="en-US" sz="2600" dirty="0" smtClean="0"/>
              <a:t>at expense of stability </a:t>
            </a:r>
            <a:r>
              <a:rPr lang="en-US" sz="2600" dirty="0"/>
              <a:t>and long-term competitiveness of </a:t>
            </a:r>
            <a:r>
              <a:rPr lang="en-US" sz="2600" dirty="0" smtClean="0"/>
              <a:t>firm</a:t>
            </a:r>
          </a:p>
          <a:p>
            <a:endParaRPr lang="en-US" sz="800" dirty="0" smtClean="0"/>
          </a:p>
          <a:p>
            <a:r>
              <a:rPr lang="en-US" sz="2600" dirty="0"/>
              <a:t>M</a:t>
            </a:r>
            <a:r>
              <a:rPr lang="en-US" sz="2600" dirty="0" smtClean="0"/>
              <a:t>ay </a:t>
            </a:r>
            <a:r>
              <a:rPr lang="en-US" sz="2600" dirty="0"/>
              <a:t>default on implicit </a:t>
            </a:r>
            <a:r>
              <a:rPr lang="en-US" sz="2600" dirty="0" smtClean="0"/>
              <a:t>contracts </a:t>
            </a:r>
            <a:r>
              <a:rPr lang="en-US" sz="2600" dirty="0"/>
              <a:t>managers had established </a:t>
            </a:r>
            <a:r>
              <a:rPr lang="en-US" sz="2600" dirty="0" smtClean="0"/>
              <a:t>prior to buyout (e.g., workers, vendors)</a:t>
            </a:r>
          </a:p>
          <a:p>
            <a:endParaRPr lang="en-US" sz="800" dirty="0" smtClean="0"/>
          </a:p>
          <a:p>
            <a:r>
              <a:rPr lang="en-US" sz="2600" dirty="0" smtClean="0"/>
              <a:t>Examples</a:t>
            </a:r>
          </a:p>
          <a:p>
            <a:pPr lvl="1"/>
            <a:r>
              <a:rPr lang="en-US" sz="2200" dirty="0" err="1" smtClean="0"/>
              <a:t>Mervyn’s</a:t>
            </a:r>
            <a:r>
              <a:rPr lang="en-US" sz="2200" dirty="0" smtClean="0"/>
              <a:t> – vendors</a:t>
            </a:r>
          </a:p>
          <a:p>
            <a:pPr lvl="1"/>
            <a:r>
              <a:rPr lang="en-US" sz="2200" dirty="0" smtClean="0"/>
              <a:t>EMI – talent pipeline/knowledge workers</a:t>
            </a:r>
          </a:p>
          <a:p>
            <a:pPr lvl="1"/>
            <a:r>
              <a:rPr lang="en-US" sz="2200" dirty="0" smtClean="0"/>
              <a:t>Stuyvesant Town/Peter Cooper Village – renters</a:t>
            </a:r>
          </a:p>
          <a:p>
            <a:pPr lvl="1"/>
            <a:r>
              <a:rPr lang="en-US" sz="2200" dirty="0" smtClean="0"/>
              <a:t>Cadbury’s – community</a:t>
            </a:r>
          </a:p>
          <a:p>
            <a:pPr lvl="1"/>
            <a:r>
              <a:rPr lang="en-US" sz="2200" dirty="0" smtClean="0"/>
              <a:t>Antitrust suit – shareholders in publicly-traded firms</a:t>
            </a:r>
            <a:endParaRPr lang="en-US" sz="2200" dirty="0"/>
          </a:p>
        </p:txBody>
      </p:sp>
    </p:spTree>
    <p:extLst>
      <p:ext uri="{BB962C8B-B14F-4D97-AF65-F5344CB8AC3E}">
        <p14:creationId xmlns:p14="http://schemas.microsoft.com/office/powerpoint/2010/main" val="8493439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53786" y="304800"/>
            <a:ext cx="8763000" cy="838200"/>
          </a:xfrm>
        </p:spPr>
        <p:txBody>
          <a:bodyPr/>
          <a:lstStyle/>
          <a:p>
            <a:r>
              <a:rPr lang="en-US" sz="3600" dirty="0" smtClean="0"/>
              <a:t>Breach of Trust: </a:t>
            </a:r>
            <a:r>
              <a:rPr lang="en-US" sz="3600" dirty="0" err="1" smtClean="0"/>
              <a:t>Mervyn’s</a:t>
            </a:r>
            <a:r>
              <a:rPr lang="en-US" sz="3600" dirty="0" smtClean="0"/>
              <a:t> Retail</a:t>
            </a:r>
          </a:p>
        </p:txBody>
      </p:sp>
      <p:sp>
        <p:nvSpPr>
          <p:cNvPr id="69635" name="Rectangle 3"/>
          <p:cNvSpPr>
            <a:spLocks noGrp="1" noChangeArrowheads="1"/>
          </p:cNvSpPr>
          <p:nvPr>
            <p:ph idx="1"/>
          </p:nvPr>
        </p:nvSpPr>
        <p:spPr>
          <a:xfrm>
            <a:off x="762000" y="1524000"/>
            <a:ext cx="8534400" cy="5029200"/>
          </a:xfrm>
        </p:spPr>
        <p:txBody>
          <a:bodyPr/>
          <a:lstStyle/>
          <a:p>
            <a:pPr>
              <a:spcBef>
                <a:spcPts val="1800"/>
              </a:spcBef>
            </a:pPr>
            <a:r>
              <a:rPr lang="en-US" sz="2600" dirty="0" smtClean="0"/>
              <a:t>Leveraged buyout 2004: $1.2B (debt load = 80%)</a:t>
            </a:r>
          </a:p>
          <a:p>
            <a:pPr>
              <a:spcBef>
                <a:spcPts val="1800"/>
              </a:spcBef>
            </a:pPr>
            <a:r>
              <a:rPr lang="en-US" sz="2600" dirty="0" smtClean="0"/>
              <a:t>Operational Improvements (</a:t>
            </a:r>
            <a:r>
              <a:rPr lang="en-US" sz="2200" dirty="0" smtClean="0"/>
              <a:t>Some investments; store closings) </a:t>
            </a:r>
          </a:p>
          <a:p>
            <a:pPr>
              <a:spcBef>
                <a:spcPts val="1800"/>
              </a:spcBef>
            </a:pPr>
            <a:r>
              <a:rPr lang="en-US" sz="2600" dirty="0" smtClean="0"/>
              <a:t>Asset Stripping: “Op-Co, Prop-Co”</a:t>
            </a:r>
          </a:p>
          <a:p>
            <a:pPr lvl="1">
              <a:spcBef>
                <a:spcPts val="1000"/>
              </a:spcBef>
            </a:pPr>
            <a:r>
              <a:rPr lang="en-US" sz="2200" dirty="0" err="1" smtClean="0"/>
              <a:t>Mervyn’s</a:t>
            </a:r>
            <a:r>
              <a:rPr lang="en-US" sz="2200" dirty="0" smtClean="0"/>
              <a:t> charged inflated rent on buildings it used to own</a:t>
            </a:r>
          </a:p>
          <a:p>
            <a:pPr>
              <a:spcBef>
                <a:spcPts val="1800"/>
              </a:spcBef>
            </a:pPr>
            <a:r>
              <a:rPr lang="en-US" sz="2600" dirty="0"/>
              <a:t>Dividend Recapitalization: PE paid itself $400M </a:t>
            </a:r>
          </a:p>
          <a:p>
            <a:pPr>
              <a:spcBef>
                <a:spcPts val="1800"/>
              </a:spcBef>
            </a:pPr>
            <a:r>
              <a:rPr lang="en-US" sz="2600" dirty="0" smtClean="0"/>
              <a:t>Breach </a:t>
            </a:r>
            <a:r>
              <a:rPr lang="en-US" sz="2600" dirty="0"/>
              <a:t>of Trust: </a:t>
            </a:r>
            <a:r>
              <a:rPr lang="en-US" sz="2600" dirty="0" smtClean="0"/>
              <a:t>Employees, vendors </a:t>
            </a:r>
          </a:p>
          <a:p>
            <a:pPr>
              <a:spcBef>
                <a:spcPts val="1800"/>
              </a:spcBef>
            </a:pPr>
            <a:r>
              <a:rPr lang="en-US" sz="2600" dirty="0" smtClean="0"/>
              <a:t>Bankruptcy 2008: Mervyns lost $64M; paid $80M in rent</a:t>
            </a:r>
          </a:p>
          <a:p>
            <a:pPr>
              <a:spcBef>
                <a:spcPts val="1800"/>
              </a:spcBef>
            </a:pPr>
            <a:r>
              <a:rPr lang="en-US" sz="2600" dirty="0" smtClean="0"/>
              <a:t>Vendors suing owners</a:t>
            </a:r>
          </a:p>
        </p:txBody>
      </p:sp>
    </p:spTree>
    <p:extLst>
      <p:ext uri="{BB962C8B-B14F-4D97-AF65-F5344CB8AC3E}">
        <p14:creationId xmlns:p14="http://schemas.microsoft.com/office/powerpoint/2010/main" val="252155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96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96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963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963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96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14400"/>
          </a:xfrm>
        </p:spPr>
        <p:txBody>
          <a:bodyPr/>
          <a:lstStyle/>
          <a:p>
            <a:r>
              <a:rPr lang="en-US" sz="3600" dirty="0" smtClean="0"/>
              <a:t>Bankruptcy for Profit?</a:t>
            </a:r>
            <a:endParaRPr lang="en-US" sz="3600" dirty="0"/>
          </a:p>
        </p:txBody>
      </p:sp>
      <p:sp>
        <p:nvSpPr>
          <p:cNvPr id="3" name="Content Placeholder 2"/>
          <p:cNvSpPr>
            <a:spLocks noGrp="1"/>
          </p:cNvSpPr>
          <p:nvPr>
            <p:ph idx="1"/>
          </p:nvPr>
        </p:nvSpPr>
        <p:spPr>
          <a:xfrm>
            <a:off x="457200" y="1143000"/>
            <a:ext cx="8229600" cy="5257800"/>
          </a:xfrm>
        </p:spPr>
        <p:txBody>
          <a:bodyPr/>
          <a:lstStyle/>
          <a:p>
            <a:pPr marL="0" indent="0">
              <a:buNone/>
            </a:pPr>
            <a:endParaRPr lang="en-US" sz="1800" i="1" dirty="0" smtClean="0"/>
          </a:p>
          <a:p>
            <a:pPr marL="0" indent="0" algn="ctr">
              <a:buNone/>
            </a:pPr>
            <a:r>
              <a:rPr lang="en-US" sz="2600" i="1" dirty="0" smtClean="0"/>
              <a:t>“…only a small minority of pre-default [PE] owners retains control of companies” </a:t>
            </a:r>
          </a:p>
          <a:p>
            <a:pPr marL="0" indent="0" algn="ctr">
              <a:buNone/>
            </a:pPr>
            <a:r>
              <a:rPr lang="en-US" sz="2200" dirty="0" smtClean="0"/>
              <a:t>(Hotchkiss, Smith &amp; </a:t>
            </a:r>
            <a:r>
              <a:rPr lang="en-US" sz="2200" dirty="0" err="1" smtClean="0"/>
              <a:t>Strömberg</a:t>
            </a:r>
            <a:r>
              <a:rPr lang="en-US" sz="2200" dirty="0" smtClean="0"/>
              <a:t>.  PE and Resolution of Financial Distress, 2011:4)</a:t>
            </a:r>
          </a:p>
          <a:p>
            <a:pPr marL="0" indent="0" algn="r">
              <a:buNone/>
            </a:pPr>
            <a:endParaRPr lang="en-US" sz="800" i="1" dirty="0" smtClean="0"/>
          </a:p>
          <a:p>
            <a:pPr marL="0" indent="0">
              <a:buNone/>
            </a:pPr>
            <a:endParaRPr lang="en-US" sz="2600" dirty="0"/>
          </a:p>
          <a:p>
            <a:r>
              <a:rPr lang="en-US" sz="2600" dirty="0" smtClean="0"/>
              <a:t>Sun Capital Portfolio Company Bankruptcies</a:t>
            </a:r>
          </a:p>
          <a:p>
            <a:endParaRPr lang="en-US" sz="1000" dirty="0" smtClean="0"/>
          </a:p>
          <a:p>
            <a:pPr lvl="1"/>
            <a:r>
              <a:rPr lang="en-US" sz="2200" dirty="0" smtClean="0"/>
              <a:t>Friendly’s Ice Cream LBO 2008</a:t>
            </a:r>
          </a:p>
          <a:p>
            <a:pPr lvl="1"/>
            <a:endParaRPr lang="en-US" sz="800" dirty="0" smtClean="0"/>
          </a:p>
          <a:p>
            <a:pPr lvl="1"/>
            <a:r>
              <a:rPr lang="en-US" sz="2200" dirty="0">
                <a:solidFill>
                  <a:prstClr val="black"/>
                </a:solidFill>
              </a:rPr>
              <a:t>Fluid Routing Systems </a:t>
            </a:r>
            <a:r>
              <a:rPr lang="en-US" sz="2000" dirty="0">
                <a:solidFill>
                  <a:prstClr val="black"/>
                </a:solidFill>
              </a:rPr>
              <a:t>LBO May 2007</a:t>
            </a:r>
          </a:p>
          <a:p>
            <a:pPr lvl="2"/>
            <a:endParaRPr lang="en-US" sz="800" dirty="0">
              <a:solidFill>
                <a:prstClr val="black"/>
              </a:solidFill>
            </a:endParaRPr>
          </a:p>
          <a:p>
            <a:pPr lvl="1"/>
            <a:r>
              <a:rPr lang="en-US" sz="2200" dirty="0">
                <a:solidFill>
                  <a:prstClr val="black"/>
                </a:solidFill>
              </a:rPr>
              <a:t>Big 10 Tire </a:t>
            </a:r>
            <a:r>
              <a:rPr lang="en-US" sz="2000" dirty="0">
                <a:solidFill>
                  <a:prstClr val="black"/>
                </a:solidFill>
              </a:rPr>
              <a:t>LBO Nov </a:t>
            </a:r>
            <a:r>
              <a:rPr lang="en-US" sz="2000" dirty="0" smtClean="0">
                <a:solidFill>
                  <a:prstClr val="black"/>
                </a:solidFill>
              </a:rPr>
              <a:t>2006</a:t>
            </a:r>
            <a:endParaRPr lang="en-US" sz="2200" dirty="0" smtClean="0"/>
          </a:p>
          <a:p>
            <a:pPr lvl="2"/>
            <a:endParaRPr lang="en-US" sz="800" dirty="0" smtClean="0"/>
          </a:p>
          <a:p>
            <a:pPr lvl="1"/>
            <a:r>
              <a:rPr lang="en-US" sz="2200" dirty="0" smtClean="0"/>
              <a:t>Anchor Blue – LBO Nov. 2003</a:t>
            </a:r>
          </a:p>
          <a:p>
            <a:pPr marL="457200" lvl="1" indent="0">
              <a:buNone/>
            </a:pPr>
            <a:r>
              <a:rPr lang="en-US" sz="2200" dirty="0" smtClean="0"/>
              <a:t> </a:t>
            </a:r>
            <a:endParaRPr lang="en-US" sz="1600" dirty="0" smtClean="0"/>
          </a:p>
          <a:p>
            <a:pPr lvl="1"/>
            <a:endParaRPr lang="en-US" sz="2000" dirty="0" smtClean="0"/>
          </a:p>
          <a:p>
            <a:pPr lvl="1"/>
            <a:endParaRPr lang="en-US" sz="2200" dirty="0"/>
          </a:p>
        </p:txBody>
      </p:sp>
    </p:spTree>
    <p:extLst>
      <p:ext uri="{BB962C8B-B14F-4D97-AF65-F5344CB8AC3E}">
        <p14:creationId xmlns:p14="http://schemas.microsoft.com/office/powerpoint/2010/main" val="39444903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90600"/>
          </a:xfrm>
        </p:spPr>
        <p:txBody>
          <a:bodyPr/>
          <a:lstStyle/>
          <a:p>
            <a:r>
              <a:rPr lang="en-US" sz="3200" dirty="0" smtClean="0"/>
              <a:t>Private Equity and Jobs</a:t>
            </a:r>
            <a:br>
              <a:rPr lang="en-US" sz="3200" dirty="0" smtClean="0"/>
            </a:br>
            <a:r>
              <a:rPr lang="en-US" sz="2800" dirty="0" smtClean="0"/>
              <a:t>Davis et al. 2008 vs. Davis et al. 2011</a:t>
            </a:r>
            <a:endParaRPr lang="en-US" sz="3200" dirty="0"/>
          </a:p>
        </p:txBody>
      </p:sp>
      <p:sp>
        <p:nvSpPr>
          <p:cNvPr id="3" name="Content Placeholder 2"/>
          <p:cNvSpPr>
            <a:spLocks noGrp="1"/>
          </p:cNvSpPr>
          <p:nvPr>
            <p:ph idx="1"/>
          </p:nvPr>
        </p:nvSpPr>
        <p:spPr>
          <a:xfrm>
            <a:off x="304800" y="1828800"/>
            <a:ext cx="8610600" cy="4800600"/>
          </a:xfrm>
        </p:spPr>
        <p:txBody>
          <a:bodyPr/>
          <a:lstStyle/>
          <a:p>
            <a:r>
              <a:rPr lang="en-US" sz="2600" dirty="0" smtClean="0"/>
              <a:t>Compare employment dynamics in “targets” acquired by PE in LBO 1/1980 – 12/2005 with “controls”</a:t>
            </a:r>
          </a:p>
          <a:p>
            <a:endParaRPr lang="en-US" sz="800" dirty="0" smtClean="0"/>
          </a:p>
          <a:p>
            <a:endParaRPr lang="en-US" sz="800" dirty="0" smtClean="0"/>
          </a:p>
          <a:p>
            <a:r>
              <a:rPr lang="en-US" sz="2600" dirty="0" smtClean="0"/>
              <a:t>Same data sets and methodology used in both, but</a:t>
            </a:r>
          </a:p>
          <a:p>
            <a:endParaRPr lang="en-US" sz="800" dirty="0" smtClean="0"/>
          </a:p>
          <a:p>
            <a:pPr marL="457200" lvl="1" indent="0">
              <a:buNone/>
            </a:pPr>
            <a:endParaRPr lang="en-US" sz="800" dirty="0" smtClean="0"/>
          </a:p>
          <a:p>
            <a:r>
              <a:rPr lang="en-US" sz="2400" dirty="0" smtClean="0"/>
              <a:t>Results in 2008 far less favorable to PE</a:t>
            </a:r>
          </a:p>
          <a:p>
            <a:endParaRPr lang="en-US" sz="800" dirty="0" smtClean="0"/>
          </a:p>
          <a:p>
            <a:endParaRPr lang="en-US" sz="800" dirty="0" smtClean="0"/>
          </a:p>
          <a:p>
            <a:endParaRPr lang="en-US" sz="400" dirty="0" smtClean="0"/>
          </a:p>
          <a:p>
            <a:r>
              <a:rPr lang="en-US" sz="2400" dirty="0" smtClean="0"/>
              <a:t>But even in 2011, no support: “employment grows a tad more slowly in PE than in non-PE owned companies”</a:t>
            </a:r>
          </a:p>
          <a:p>
            <a:endParaRPr lang="en-US" sz="800" dirty="0" smtClean="0"/>
          </a:p>
          <a:p>
            <a:endParaRPr lang="en-US" sz="800" dirty="0" smtClean="0"/>
          </a:p>
          <a:p>
            <a:r>
              <a:rPr lang="en-US" sz="2400" dirty="0" smtClean="0"/>
              <a:t>Hint: Acquiring a company and its employees does not count as job </a:t>
            </a:r>
            <a:r>
              <a:rPr lang="en-US" sz="2400" i="1" dirty="0" smtClean="0"/>
              <a:t>creation</a:t>
            </a:r>
            <a:endParaRPr lang="en-US" sz="2400" i="1" dirty="0"/>
          </a:p>
        </p:txBody>
      </p:sp>
    </p:spTree>
    <p:extLst>
      <p:ext uri="{BB962C8B-B14F-4D97-AF65-F5344CB8AC3E}">
        <p14:creationId xmlns:p14="http://schemas.microsoft.com/office/powerpoint/2010/main" val="846732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14400"/>
          </a:xfrm>
        </p:spPr>
        <p:txBody>
          <a:bodyPr/>
          <a:lstStyle/>
          <a:p>
            <a:r>
              <a:rPr lang="en-US" sz="3400" dirty="0" smtClean="0"/>
              <a:t>PE and Jobs: Results from 2008 Study</a:t>
            </a:r>
            <a:endParaRPr lang="en-US" sz="3400" dirty="0"/>
          </a:p>
        </p:txBody>
      </p:sp>
      <p:sp>
        <p:nvSpPr>
          <p:cNvPr id="3" name="Content Placeholder 2"/>
          <p:cNvSpPr>
            <a:spLocks noGrp="1"/>
          </p:cNvSpPr>
          <p:nvPr>
            <p:ph idx="1"/>
          </p:nvPr>
        </p:nvSpPr>
        <p:spPr>
          <a:xfrm>
            <a:off x="228600" y="1371600"/>
            <a:ext cx="8686800" cy="5181600"/>
          </a:xfrm>
        </p:spPr>
        <p:txBody>
          <a:bodyPr/>
          <a:lstStyle/>
          <a:p>
            <a:r>
              <a:rPr lang="en-US" sz="2600" dirty="0" smtClean="0"/>
              <a:t>Establishments</a:t>
            </a:r>
          </a:p>
          <a:p>
            <a:endParaRPr lang="en-US" sz="800" dirty="0" smtClean="0"/>
          </a:p>
          <a:p>
            <a:pPr marL="457200" lvl="1" indent="0">
              <a:buNone/>
            </a:pPr>
            <a:r>
              <a:rPr lang="en-US" sz="2400" dirty="0" smtClean="0"/>
              <a:t>“…five years after the transaction, the targets have a level of employment that is 10.3% lower than it would be if targets had exhibited the same growth rates as controls” (p. 50)</a:t>
            </a:r>
          </a:p>
          <a:p>
            <a:pPr lvl="1"/>
            <a:endParaRPr lang="en-US" sz="2000" dirty="0"/>
          </a:p>
          <a:p>
            <a:pPr lvl="1"/>
            <a:endParaRPr lang="en-US" sz="800" dirty="0" smtClean="0"/>
          </a:p>
          <a:p>
            <a:r>
              <a:rPr lang="en-US" sz="2600" dirty="0" smtClean="0"/>
              <a:t>Firms - restricted sample b/c matching issue, firm deaths</a:t>
            </a:r>
          </a:p>
          <a:p>
            <a:endParaRPr lang="en-US" sz="800" dirty="0" smtClean="0"/>
          </a:p>
          <a:p>
            <a:pPr lvl="1">
              <a:spcBef>
                <a:spcPts val="0"/>
              </a:spcBef>
            </a:pPr>
            <a:r>
              <a:rPr lang="en-US" sz="2200" dirty="0" smtClean="0"/>
              <a:t> Jobs analysis </a:t>
            </a:r>
            <a:r>
              <a:rPr lang="en-US" sz="2200" i="1" dirty="0" smtClean="0"/>
              <a:t>includes</a:t>
            </a:r>
            <a:r>
              <a:rPr lang="en-US" sz="2200" dirty="0" smtClean="0"/>
              <a:t> greenfield sites, acquisitions, divestitures</a:t>
            </a:r>
          </a:p>
          <a:p>
            <a:pPr lvl="1">
              <a:spcBef>
                <a:spcPts val="0"/>
              </a:spcBef>
            </a:pPr>
            <a:endParaRPr lang="en-US" sz="2200" dirty="0" smtClean="0"/>
          </a:p>
          <a:p>
            <a:pPr lvl="1">
              <a:spcBef>
                <a:spcPts val="0"/>
              </a:spcBef>
            </a:pPr>
            <a:r>
              <a:rPr lang="en-US" sz="2200" dirty="0" smtClean="0"/>
              <a:t>Two years after transaction: “targets have a 3.6% lower net employment growth rate than controls over this period” (p. 52)</a:t>
            </a:r>
          </a:p>
          <a:p>
            <a:pPr lvl="1">
              <a:spcBef>
                <a:spcPts val="0"/>
              </a:spcBef>
            </a:pPr>
            <a:endParaRPr lang="en-US" sz="2200" dirty="0" smtClean="0"/>
          </a:p>
          <a:p>
            <a:pPr lvl="1">
              <a:spcBef>
                <a:spcPts val="0"/>
              </a:spcBef>
            </a:pPr>
            <a:r>
              <a:rPr lang="en-US" sz="2200" dirty="0" smtClean="0"/>
              <a:t>Target firms shut down twice as many establishments than controls</a:t>
            </a:r>
          </a:p>
          <a:p>
            <a:pPr lvl="1"/>
            <a:endParaRPr lang="en-US" sz="2200" dirty="0" smtClean="0"/>
          </a:p>
        </p:txBody>
      </p:sp>
    </p:spTree>
    <p:extLst>
      <p:ext uri="{BB962C8B-B14F-4D97-AF65-F5344CB8AC3E}">
        <p14:creationId xmlns:p14="http://schemas.microsoft.com/office/powerpoint/2010/main" val="878926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90600"/>
          </a:xfrm>
        </p:spPr>
        <p:txBody>
          <a:bodyPr/>
          <a:lstStyle/>
          <a:p>
            <a:r>
              <a:rPr lang="en-US" sz="3400" dirty="0" smtClean="0"/>
              <a:t>PE and Jobs: Results from 2011 Study</a:t>
            </a:r>
            <a:endParaRPr lang="en-US" sz="3400" dirty="0"/>
          </a:p>
        </p:txBody>
      </p:sp>
      <p:sp>
        <p:nvSpPr>
          <p:cNvPr id="3" name="Content Placeholder 2"/>
          <p:cNvSpPr>
            <a:spLocks noGrp="1"/>
          </p:cNvSpPr>
          <p:nvPr>
            <p:ph idx="1"/>
          </p:nvPr>
        </p:nvSpPr>
        <p:spPr>
          <a:xfrm>
            <a:off x="304800" y="1447800"/>
            <a:ext cx="8839200" cy="5105400"/>
          </a:xfrm>
        </p:spPr>
        <p:txBody>
          <a:bodyPr/>
          <a:lstStyle/>
          <a:p>
            <a:pPr marL="0" indent="0">
              <a:buNone/>
            </a:pPr>
            <a:r>
              <a:rPr lang="en-US" sz="2600" dirty="0" smtClean="0"/>
              <a:t>    Establishments</a:t>
            </a:r>
          </a:p>
          <a:p>
            <a:endParaRPr lang="en-US" sz="800" dirty="0" smtClean="0"/>
          </a:p>
          <a:p>
            <a:pPr lvl="1"/>
            <a:r>
              <a:rPr lang="en-US" sz="2100" dirty="0" smtClean="0"/>
              <a:t>“Perhaps </a:t>
            </a:r>
            <a:r>
              <a:rPr lang="en-US" sz="2100" dirty="0"/>
              <a:t>surprisingly, </a:t>
            </a:r>
            <a:r>
              <a:rPr lang="en-US" sz="2100" dirty="0" smtClean="0"/>
              <a:t>…[there is] no </a:t>
            </a:r>
            <a:r>
              <a:rPr lang="en-US" sz="2100" dirty="0"/>
              <a:t>systematic pattern of slower job growth at targets in the years leading up to </a:t>
            </a:r>
            <a:r>
              <a:rPr lang="en-US" sz="2100" dirty="0" smtClean="0"/>
              <a:t>buyout </a:t>
            </a:r>
            <a:r>
              <a:rPr lang="en-US" sz="2100" dirty="0"/>
              <a:t>transactions. In the transaction year itself, employment growth at targets is actually 2 </a:t>
            </a:r>
            <a:r>
              <a:rPr lang="en-US" sz="2100" dirty="0" smtClean="0"/>
              <a:t>percentage </a:t>
            </a:r>
            <a:r>
              <a:rPr lang="en-US" sz="2100" dirty="0"/>
              <a:t>points higher than at controls. However, there is a clear pattern of slower growth at </a:t>
            </a:r>
            <a:r>
              <a:rPr lang="en-US" sz="2100" dirty="0" smtClean="0"/>
              <a:t>targets </a:t>
            </a:r>
            <a:r>
              <a:rPr lang="en-US" sz="2100" dirty="0"/>
              <a:t>post buyout, with growth differentials ranging from 0.5% to 2% per year. These </a:t>
            </a:r>
            <a:r>
              <a:rPr lang="en-US" sz="2100" dirty="0" smtClean="0"/>
              <a:t>differentials </a:t>
            </a:r>
            <a:r>
              <a:rPr lang="en-US" sz="2100" dirty="0"/>
              <a:t>cumulate to 3.2% of employment in the first two years post buyout and 6.4% over </a:t>
            </a:r>
            <a:r>
              <a:rPr lang="en-US" sz="2100" dirty="0" smtClean="0"/>
              <a:t>five </a:t>
            </a:r>
            <a:r>
              <a:rPr lang="en-US" sz="2100" dirty="0"/>
              <a:t>years</a:t>
            </a:r>
            <a:r>
              <a:rPr lang="en-US" sz="2100" dirty="0" smtClean="0"/>
              <a:t>.” p. 17</a:t>
            </a:r>
          </a:p>
          <a:p>
            <a:pPr lvl="1"/>
            <a:endParaRPr lang="en-US" sz="400" dirty="0" smtClean="0"/>
          </a:p>
          <a:p>
            <a:pPr lvl="2"/>
            <a:r>
              <a:rPr lang="en-US" sz="1700" dirty="0" smtClean="0"/>
              <a:t>Distressed investing only 1-2% of LBOs 1990-2007 (Kaplan &amp; </a:t>
            </a:r>
            <a:r>
              <a:rPr lang="en-US" sz="1700" dirty="0" err="1" smtClean="0"/>
              <a:t>Strömberg</a:t>
            </a:r>
            <a:r>
              <a:rPr lang="en-US" sz="1700" dirty="0" smtClean="0"/>
              <a:t> 2008:8)</a:t>
            </a:r>
          </a:p>
          <a:p>
            <a:pPr marL="457200" lvl="1" indent="0">
              <a:buNone/>
            </a:pPr>
            <a:endParaRPr lang="en-US" sz="1000" dirty="0" smtClean="0"/>
          </a:p>
          <a:p>
            <a:pPr lvl="1"/>
            <a:r>
              <a:rPr lang="en-US" sz="2100" dirty="0" smtClean="0"/>
              <a:t>“Slower employment growth at PE targets post buyout entirely reflects a greater pace of job destruction” pp. 17-18; half due to closings</a:t>
            </a:r>
          </a:p>
          <a:p>
            <a:pPr lvl="1"/>
            <a:endParaRPr lang="en-US" sz="1000" dirty="0" smtClean="0"/>
          </a:p>
          <a:p>
            <a:pPr lvl="1"/>
            <a:r>
              <a:rPr lang="en-US" sz="2100" dirty="0"/>
              <a:t>I</a:t>
            </a:r>
            <a:r>
              <a:rPr lang="en-US" sz="2100" dirty="0" smtClean="0"/>
              <a:t>n retail, employment falls by nearly 12% in targets relative to controls</a:t>
            </a:r>
            <a:endParaRPr lang="en-US" sz="2100" dirty="0"/>
          </a:p>
        </p:txBody>
      </p:sp>
    </p:spTree>
    <p:extLst>
      <p:ext uri="{BB962C8B-B14F-4D97-AF65-F5344CB8AC3E}">
        <p14:creationId xmlns:p14="http://schemas.microsoft.com/office/powerpoint/2010/main" val="40090939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90600"/>
          </a:xfrm>
        </p:spPr>
        <p:txBody>
          <a:bodyPr/>
          <a:lstStyle/>
          <a:p>
            <a:r>
              <a:rPr lang="en-US" sz="3400" dirty="0" smtClean="0"/>
              <a:t>PE and Jobs: Results from 2011 Study</a:t>
            </a:r>
            <a:endParaRPr lang="en-US" sz="3400" dirty="0"/>
          </a:p>
        </p:txBody>
      </p:sp>
      <p:sp>
        <p:nvSpPr>
          <p:cNvPr id="3" name="Content Placeholder 2"/>
          <p:cNvSpPr>
            <a:spLocks noGrp="1"/>
          </p:cNvSpPr>
          <p:nvPr>
            <p:ph idx="1"/>
          </p:nvPr>
        </p:nvSpPr>
        <p:spPr>
          <a:xfrm>
            <a:off x="304800" y="1143000"/>
            <a:ext cx="8686800" cy="5562600"/>
          </a:xfrm>
        </p:spPr>
        <p:txBody>
          <a:bodyPr/>
          <a:lstStyle/>
          <a:p>
            <a:pPr marL="0" indent="0">
              <a:buNone/>
            </a:pPr>
            <a:r>
              <a:rPr lang="en-US" sz="2600" dirty="0" smtClean="0"/>
              <a:t>     Firms</a:t>
            </a:r>
          </a:p>
          <a:p>
            <a:pPr marL="914400" lvl="2" indent="0">
              <a:buNone/>
            </a:pPr>
            <a:endParaRPr lang="en-US" sz="800" dirty="0" smtClean="0"/>
          </a:p>
          <a:p>
            <a:pPr lvl="1"/>
            <a:r>
              <a:rPr lang="en-US" sz="2200" dirty="0" smtClean="0"/>
              <a:t>Continuers and deaths: “Summing these two components yields a two-year employment </a:t>
            </a:r>
            <a:r>
              <a:rPr lang="en-US" sz="2200" b="1" dirty="0" smtClean="0"/>
              <a:t>growth rate differential of -5.49 percentage points</a:t>
            </a:r>
            <a:r>
              <a:rPr lang="en-US" sz="2200" dirty="0" smtClean="0"/>
              <a:t> (-1.36 -4.13) for targets, a large difference” p. 23</a:t>
            </a:r>
          </a:p>
          <a:p>
            <a:pPr lvl="1"/>
            <a:endParaRPr lang="en-US" sz="2200" dirty="0" smtClean="0"/>
          </a:p>
          <a:p>
            <a:pPr lvl="1"/>
            <a:r>
              <a:rPr lang="en-US" sz="2200" dirty="0" smtClean="0"/>
              <a:t>Adding in greater job growth for targets than controls at greenfield establishments (+1.87)” yields a </a:t>
            </a:r>
            <a:r>
              <a:rPr lang="en-US" sz="2200" b="1" dirty="0" smtClean="0"/>
              <a:t>differential of -3.62 percentage points</a:t>
            </a:r>
            <a:r>
              <a:rPr lang="en-US" sz="2200" dirty="0" smtClean="0"/>
              <a:t> for targets” p. 23</a:t>
            </a:r>
          </a:p>
          <a:p>
            <a:pPr marL="457200" lvl="1" indent="0">
              <a:buNone/>
            </a:pPr>
            <a:endParaRPr lang="en-US" sz="2200" dirty="0" smtClean="0"/>
          </a:p>
          <a:p>
            <a:pPr lvl="1"/>
            <a:r>
              <a:rPr lang="en-US" sz="2200" dirty="0" smtClean="0"/>
              <a:t>Only when acquisitions are included does the employment growth differential shrink to less than 1%</a:t>
            </a:r>
          </a:p>
          <a:p>
            <a:pPr lvl="1"/>
            <a:endParaRPr lang="en-US" sz="2200" dirty="0" smtClean="0"/>
          </a:p>
          <a:p>
            <a:pPr lvl="1"/>
            <a:r>
              <a:rPr lang="en-US" sz="2200" dirty="0" smtClean="0"/>
              <a:t>“Finally, </a:t>
            </a:r>
            <a:r>
              <a:rPr lang="en-US" sz="2200" b="1" dirty="0" smtClean="0"/>
              <a:t>bringing in the role of acquisitions and divestitures reduces this differential to -0.81 points </a:t>
            </a:r>
            <a:r>
              <a:rPr lang="en-US" sz="2200" dirty="0" smtClean="0"/>
              <a:t>…” p. 23</a:t>
            </a:r>
          </a:p>
          <a:p>
            <a:pPr marL="914400" lvl="2" indent="0">
              <a:buNone/>
            </a:pPr>
            <a:r>
              <a:rPr lang="en-US" sz="2200" dirty="0" smtClean="0"/>
              <a:t>	</a:t>
            </a:r>
            <a:endParaRPr lang="en-US" sz="2200" dirty="0"/>
          </a:p>
        </p:txBody>
      </p:sp>
    </p:spTree>
    <p:extLst>
      <p:ext uri="{BB962C8B-B14F-4D97-AF65-F5344CB8AC3E}">
        <p14:creationId xmlns:p14="http://schemas.microsoft.com/office/powerpoint/2010/main" val="319387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sz="3200" dirty="0" smtClean="0"/>
              <a:t>Shift from Managerial to Financial Capitalism</a:t>
            </a:r>
            <a:endParaRPr lang="en-US" sz="3200" dirty="0"/>
          </a:p>
        </p:txBody>
      </p:sp>
      <p:sp>
        <p:nvSpPr>
          <p:cNvPr id="3" name="Content Placeholder 2"/>
          <p:cNvSpPr>
            <a:spLocks noGrp="1"/>
          </p:cNvSpPr>
          <p:nvPr>
            <p:ph idx="1"/>
          </p:nvPr>
        </p:nvSpPr>
        <p:spPr>
          <a:xfrm>
            <a:off x="228600" y="1447800"/>
            <a:ext cx="8763000" cy="4953000"/>
          </a:xfrm>
        </p:spPr>
        <p:txBody>
          <a:bodyPr/>
          <a:lstStyle/>
          <a:p>
            <a:r>
              <a:rPr lang="en-US" sz="2650" dirty="0" smtClean="0"/>
              <a:t>Managerial capitalism – returns </a:t>
            </a:r>
            <a:r>
              <a:rPr lang="en-US" sz="2650" dirty="0" smtClean="0">
                <a:solidFill>
                  <a:prstClr val="black"/>
                </a:solidFill>
              </a:rPr>
              <a:t>on investment derive from value created via production or trading of goods or services</a:t>
            </a:r>
          </a:p>
          <a:p>
            <a:endParaRPr lang="en-US" sz="800" dirty="0" smtClean="0"/>
          </a:p>
          <a:p>
            <a:r>
              <a:rPr lang="en-US" sz="2650" dirty="0" smtClean="0"/>
              <a:t>Financialization – refers </a:t>
            </a:r>
            <a:r>
              <a:rPr lang="en-US" sz="2650" dirty="0"/>
              <a:t>to </a:t>
            </a:r>
            <a:r>
              <a:rPr lang="en-US" sz="2650" dirty="0" smtClean="0"/>
              <a:t>new </a:t>
            </a:r>
            <a:r>
              <a:rPr lang="en-US" sz="2650" dirty="0"/>
              <a:t>form of “financial capitalism” </a:t>
            </a:r>
            <a:r>
              <a:rPr lang="en-US" sz="2650" dirty="0" smtClean="0"/>
              <a:t>that emerged in 1970s, companies viewed as</a:t>
            </a:r>
          </a:p>
          <a:p>
            <a:endParaRPr lang="en-US" sz="500" dirty="0" smtClean="0"/>
          </a:p>
          <a:p>
            <a:pPr lvl="1"/>
            <a:r>
              <a:rPr lang="en-US" sz="2400" dirty="0" smtClean="0"/>
              <a:t>Assets </a:t>
            </a:r>
            <a:r>
              <a:rPr lang="en-US" sz="2400" dirty="0"/>
              <a:t>to be bought and sold </a:t>
            </a:r>
            <a:endParaRPr lang="en-US" sz="2400" dirty="0" smtClean="0"/>
          </a:p>
          <a:p>
            <a:pPr lvl="1"/>
            <a:endParaRPr lang="en-US" sz="500" dirty="0"/>
          </a:p>
          <a:p>
            <a:pPr lvl="1"/>
            <a:r>
              <a:rPr lang="en-US" sz="2400" dirty="0" smtClean="0"/>
              <a:t>Vehicles </a:t>
            </a:r>
            <a:r>
              <a:rPr lang="en-US" sz="2400" dirty="0"/>
              <a:t>for maximizing profits through financial </a:t>
            </a:r>
            <a:r>
              <a:rPr lang="en-US" sz="2400" dirty="0" smtClean="0"/>
              <a:t>strategies</a:t>
            </a:r>
          </a:p>
          <a:p>
            <a:pPr lvl="1"/>
            <a:endParaRPr lang="en-US" sz="200" dirty="0" smtClean="0"/>
          </a:p>
          <a:p>
            <a:pPr lvl="2"/>
            <a:r>
              <a:rPr lang="en-US" sz="2000" dirty="0" smtClean="0"/>
              <a:t>Buying/selling </a:t>
            </a:r>
            <a:r>
              <a:rPr lang="en-US" sz="2000" dirty="0"/>
              <a:t>companies or divisions of companies, selling off assets, </a:t>
            </a:r>
            <a:r>
              <a:rPr lang="en-US" sz="2000" dirty="0" smtClean="0"/>
              <a:t>excessive use of debt, share </a:t>
            </a:r>
            <a:r>
              <a:rPr lang="en-US" sz="2000" dirty="0"/>
              <a:t>price manipulation </a:t>
            </a:r>
            <a:r>
              <a:rPr lang="en-US" sz="2000" dirty="0" smtClean="0"/>
              <a:t> </a:t>
            </a:r>
          </a:p>
          <a:p>
            <a:pPr lvl="2"/>
            <a:endParaRPr lang="en-US" sz="200" dirty="0" smtClean="0"/>
          </a:p>
          <a:p>
            <a:pPr lvl="2"/>
            <a:r>
              <a:rPr lang="en-US" sz="2000" dirty="0" smtClean="0"/>
              <a:t>Investors make </a:t>
            </a:r>
            <a:r>
              <a:rPr lang="en-US" sz="2000" dirty="0"/>
              <a:t>profits without regard to </a:t>
            </a:r>
            <a:r>
              <a:rPr lang="en-US" sz="2000" dirty="0" smtClean="0"/>
              <a:t>effects </a:t>
            </a:r>
            <a:r>
              <a:rPr lang="en-US" sz="2000" dirty="0"/>
              <a:t>on </a:t>
            </a:r>
            <a:r>
              <a:rPr lang="en-US" sz="2000" dirty="0" smtClean="0"/>
              <a:t>productivity</a:t>
            </a:r>
            <a:r>
              <a:rPr lang="en-US" sz="2000" dirty="0"/>
              <a:t>, quality, innovation, employment, or long-term </a:t>
            </a:r>
            <a:r>
              <a:rPr lang="en-US" sz="2000" dirty="0" smtClean="0"/>
              <a:t>competitiveness</a:t>
            </a:r>
          </a:p>
          <a:p>
            <a:pPr lvl="2"/>
            <a:endParaRPr lang="en-US" sz="800" dirty="0" smtClean="0"/>
          </a:p>
          <a:p>
            <a:r>
              <a:rPr lang="en-US" sz="2650" dirty="0" smtClean="0"/>
              <a:t>Change has implications for management &amp; labor outcomes</a:t>
            </a:r>
          </a:p>
          <a:p>
            <a:endParaRPr lang="en-US" dirty="0"/>
          </a:p>
        </p:txBody>
      </p:sp>
    </p:spTree>
    <p:extLst>
      <p:ext uri="{BB962C8B-B14F-4D97-AF65-F5344CB8AC3E}">
        <p14:creationId xmlns:p14="http://schemas.microsoft.com/office/powerpoint/2010/main" val="22073137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85800"/>
          </a:xfrm>
        </p:spPr>
        <p:txBody>
          <a:bodyPr/>
          <a:lstStyle/>
          <a:p>
            <a:r>
              <a:rPr lang="en-US" sz="3400" dirty="0" smtClean="0"/>
              <a:t>Why So Much Job Destruction in Retail?</a:t>
            </a:r>
            <a:endParaRPr lang="en-US" sz="3400" dirty="0"/>
          </a:p>
        </p:txBody>
      </p:sp>
      <p:sp>
        <p:nvSpPr>
          <p:cNvPr id="3" name="Content Placeholder 2"/>
          <p:cNvSpPr>
            <a:spLocks noGrp="1"/>
          </p:cNvSpPr>
          <p:nvPr>
            <p:ph idx="1"/>
          </p:nvPr>
        </p:nvSpPr>
        <p:spPr>
          <a:xfrm>
            <a:off x="381000" y="1371600"/>
            <a:ext cx="8382000" cy="5181600"/>
          </a:xfrm>
        </p:spPr>
        <p:txBody>
          <a:bodyPr/>
          <a:lstStyle/>
          <a:p>
            <a:r>
              <a:rPr lang="en-US" sz="2600" dirty="0" smtClean="0"/>
              <a:t>Competitive pressure on retailers ?</a:t>
            </a:r>
          </a:p>
          <a:p>
            <a:pPr lvl="1">
              <a:spcBef>
                <a:spcPts val="1000"/>
              </a:spcBef>
            </a:pPr>
            <a:r>
              <a:rPr lang="en-US" sz="2200" dirty="0" smtClean="0"/>
              <a:t>Wal-Mart, Target, Sam’s Club and Amazon and others </a:t>
            </a:r>
          </a:p>
          <a:p>
            <a:pPr lvl="1">
              <a:spcBef>
                <a:spcPts val="1000"/>
              </a:spcBef>
            </a:pPr>
            <a:r>
              <a:rPr lang="en-US" sz="2200" dirty="0" smtClean="0"/>
              <a:t>Applies equally to retailers that are PE targets and other retailers</a:t>
            </a:r>
          </a:p>
          <a:p>
            <a:endParaRPr lang="en-US" sz="2400" dirty="0" smtClean="0"/>
          </a:p>
          <a:p>
            <a:r>
              <a:rPr lang="en-US" sz="2600" dirty="0" err="1" smtClean="0"/>
              <a:t>OpCo</a:t>
            </a:r>
            <a:r>
              <a:rPr lang="en-US" sz="2600" dirty="0" smtClean="0"/>
              <a:t>/</a:t>
            </a:r>
            <a:r>
              <a:rPr lang="en-US" sz="2600" dirty="0" err="1" smtClean="0"/>
              <a:t>PropCo</a:t>
            </a:r>
            <a:r>
              <a:rPr lang="en-US" sz="2600" dirty="0" smtClean="0"/>
              <a:t> model in retail (other w/large RE assets)</a:t>
            </a:r>
          </a:p>
          <a:p>
            <a:pPr lvl="1">
              <a:spcBef>
                <a:spcPts val="1000"/>
              </a:spcBef>
            </a:pPr>
            <a:r>
              <a:rPr lang="en-US" sz="2200" dirty="0" smtClean="0"/>
              <a:t>Retail highly cyclical: traditionally low debt, own store properties</a:t>
            </a:r>
          </a:p>
          <a:p>
            <a:pPr lvl="1">
              <a:spcBef>
                <a:spcPts val="1000"/>
              </a:spcBef>
            </a:pPr>
            <a:r>
              <a:rPr lang="en-US" sz="2200" dirty="0" smtClean="0"/>
              <a:t>PE splits retail chain into operating company that runs the stores, property company that owns the real estate, sells to REIT</a:t>
            </a:r>
          </a:p>
          <a:p>
            <a:pPr lvl="1">
              <a:spcBef>
                <a:spcPts val="1000"/>
              </a:spcBef>
            </a:pPr>
            <a:r>
              <a:rPr lang="en-US" sz="2200" dirty="0" err="1" smtClean="0"/>
              <a:t>OpCo</a:t>
            </a:r>
            <a:r>
              <a:rPr lang="en-US" sz="2200" dirty="0" smtClean="0"/>
              <a:t> pays rent to </a:t>
            </a:r>
            <a:r>
              <a:rPr lang="en-US" sz="2200" dirty="0" err="1" smtClean="0"/>
              <a:t>PropCo</a:t>
            </a:r>
            <a:endParaRPr lang="en-US" sz="2200" dirty="0" smtClean="0"/>
          </a:p>
          <a:p>
            <a:pPr lvl="1"/>
            <a:endParaRPr lang="en-US" sz="2000" dirty="0" smtClean="0"/>
          </a:p>
          <a:p>
            <a:r>
              <a:rPr lang="en-US" sz="2600" dirty="0" smtClean="0"/>
              <a:t>W/O cushion and w/high rent, any trouble = distress</a:t>
            </a:r>
            <a:endParaRPr lang="en-US" sz="2600" dirty="0"/>
          </a:p>
        </p:txBody>
      </p:sp>
    </p:spTree>
    <p:extLst>
      <p:ext uri="{BB962C8B-B14F-4D97-AF65-F5344CB8AC3E}">
        <p14:creationId xmlns:p14="http://schemas.microsoft.com/office/powerpoint/2010/main" val="28113976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1066800"/>
          </a:xfrm>
        </p:spPr>
        <p:txBody>
          <a:bodyPr/>
          <a:lstStyle/>
          <a:p>
            <a:r>
              <a:rPr lang="en-US" sz="3600" dirty="0" smtClean="0"/>
              <a:t>Risk of Bankruptcy</a:t>
            </a:r>
            <a:r>
              <a:rPr lang="en-US" sz="3200" dirty="0" smtClean="0"/>
              <a:t/>
            </a:r>
            <a:br>
              <a:rPr lang="en-US" sz="3200" dirty="0" smtClean="0"/>
            </a:br>
            <a:r>
              <a:rPr lang="en-US" sz="2400" dirty="0" err="1" smtClean="0"/>
              <a:t>Strömberg</a:t>
            </a:r>
            <a:r>
              <a:rPr lang="en-US" sz="2400" dirty="0" smtClean="0"/>
              <a:t> 2008 vs. Hotchkiss, Smith &amp; </a:t>
            </a:r>
            <a:r>
              <a:rPr lang="en-US" sz="2400" dirty="0" err="1" smtClean="0"/>
              <a:t>Strömberg</a:t>
            </a:r>
            <a:r>
              <a:rPr lang="en-US" sz="2400" dirty="0" smtClean="0"/>
              <a:t> 2011</a:t>
            </a:r>
            <a:endParaRPr lang="en-US" sz="2400" dirty="0"/>
          </a:p>
        </p:txBody>
      </p:sp>
      <p:sp>
        <p:nvSpPr>
          <p:cNvPr id="3" name="Content Placeholder 2"/>
          <p:cNvSpPr>
            <a:spLocks noGrp="1"/>
          </p:cNvSpPr>
          <p:nvPr>
            <p:ph idx="1"/>
          </p:nvPr>
        </p:nvSpPr>
        <p:spPr>
          <a:xfrm>
            <a:off x="381000" y="1828800"/>
            <a:ext cx="8610600" cy="4724400"/>
          </a:xfrm>
        </p:spPr>
        <p:txBody>
          <a:bodyPr/>
          <a:lstStyle/>
          <a:p>
            <a:pPr marL="400050" lvl="1" indent="0">
              <a:buNone/>
            </a:pPr>
            <a:r>
              <a:rPr lang="en-US" sz="2400" i="1" dirty="0" smtClean="0"/>
              <a:t>“Proponents have identified benefits of LBOs … Relatively less attention has been given to the potential downside of these transactions, namely that their high debt levels greatly increase the risk of financial distress” HH&amp;S, p. 2</a:t>
            </a:r>
          </a:p>
          <a:p>
            <a:endParaRPr lang="en-US" sz="2600" dirty="0" smtClean="0"/>
          </a:p>
          <a:p>
            <a:r>
              <a:rPr lang="en-US" sz="2600" dirty="0" smtClean="0"/>
              <a:t>2008: Compares PE and publicly traded firms</a:t>
            </a:r>
          </a:p>
          <a:p>
            <a:pPr lvl="1"/>
            <a:r>
              <a:rPr lang="en-US" sz="2200" dirty="0" smtClean="0"/>
              <a:t>PE-owned companies have </a:t>
            </a:r>
            <a:r>
              <a:rPr lang="en-US" sz="2200" dirty="0"/>
              <a:t>substantially higher levels of </a:t>
            </a:r>
            <a:r>
              <a:rPr lang="en-US" sz="2200" dirty="0" smtClean="0"/>
              <a:t>debt </a:t>
            </a:r>
          </a:p>
          <a:p>
            <a:pPr lvl="1"/>
            <a:r>
              <a:rPr lang="en-US" sz="2200" dirty="0" smtClean="0"/>
              <a:t>For LBOs completed between 1970 and 2002</a:t>
            </a:r>
          </a:p>
          <a:p>
            <a:pPr lvl="2"/>
            <a:r>
              <a:rPr lang="en-US" sz="2000" dirty="0" smtClean="0"/>
              <a:t>7% became bankrupt while in PE hands</a:t>
            </a:r>
          </a:p>
          <a:p>
            <a:pPr lvl="2"/>
            <a:r>
              <a:rPr lang="en-US" sz="2000" dirty="0" smtClean="0"/>
              <a:t>Study ends before severe recession &amp; financial crisis late 2000s</a:t>
            </a:r>
          </a:p>
          <a:p>
            <a:pPr lvl="1"/>
            <a:r>
              <a:rPr lang="en-US" sz="2200" dirty="0" smtClean="0"/>
              <a:t>Twice annual bankruptcy rate of publicly traded: 1.2% vs. 0.6%</a:t>
            </a:r>
          </a:p>
          <a:p>
            <a:endParaRPr lang="en-US" sz="2600" dirty="0"/>
          </a:p>
        </p:txBody>
      </p:sp>
    </p:spTree>
    <p:extLst>
      <p:ext uri="{BB962C8B-B14F-4D97-AF65-F5344CB8AC3E}">
        <p14:creationId xmlns:p14="http://schemas.microsoft.com/office/powerpoint/2010/main" val="142198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r>
              <a:rPr lang="en-US" sz="3400" dirty="0" smtClean="0"/>
              <a:t>Risk of Bankruptcy (2011)</a:t>
            </a:r>
            <a:endParaRPr lang="en-US" sz="3400" dirty="0"/>
          </a:p>
        </p:txBody>
      </p:sp>
      <p:sp>
        <p:nvSpPr>
          <p:cNvPr id="3" name="Content Placeholder 2"/>
          <p:cNvSpPr>
            <a:spLocks noGrp="1"/>
          </p:cNvSpPr>
          <p:nvPr>
            <p:ph idx="1"/>
          </p:nvPr>
        </p:nvSpPr>
        <p:spPr>
          <a:xfrm>
            <a:off x="609600" y="1447800"/>
            <a:ext cx="8305800" cy="5257800"/>
          </a:xfrm>
        </p:spPr>
        <p:txBody>
          <a:bodyPr/>
          <a:lstStyle/>
          <a:p>
            <a:r>
              <a:rPr lang="en-US" sz="2600" dirty="0" smtClean="0"/>
              <a:t>Compares highly leveraged PE firms with other highly leveraged firms (spillover: Booz-Allen-Hamilton; YRC) </a:t>
            </a:r>
          </a:p>
          <a:p>
            <a:pPr lvl="1">
              <a:spcBef>
                <a:spcPts val="2400"/>
              </a:spcBef>
            </a:pPr>
            <a:r>
              <a:rPr lang="en-US" sz="2400" dirty="0" smtClean="0"/>
              <a:t>2,156 firms, half PE-owned, Jan 1997-Apr 2010</a:t>
            </a:r>
          </a:p>
          <a:p>
            <a:pPr lvl="1">
              <a:spcBef>
                <a:spcPts val="2400"/>
              </a:spcBef>
            </a:pPr>
            <a:r>
              <a:rPr lang="en-US" sz="2400" dirty="0" smtClean="0"/>
              <a:t>No surprise - both have high default rates</a:t>
            </a:r>
          </a:p>
          <a:p>
            <a:pPr lvl="2">
              <a:spcBef>
                <a:spcPts val="600"/>
              </a:spcBef>
            </a:pPr>
            <a:r>
              <a:rPr lang="en-US" sz="2200" dirty="0" smtClean="0"/>
              <a:t>5.1% for PE-backed firms vs. 3.4% for non PE-backed</a:t>
            </a:r>
          </a:p>
          <a:p>
            <a:pPr lvl="2">
              <a:spcBef>
                <a:spcPts val="600"/>
              </a:spcBef>
            </a:pPr>
            <a:r>
              <a:rPr lang="en-US" sz="2200" dirty="0" smtClean="0"/>
              <a:t>In period since financial crisis, default rate for highly leveraged firms increased to 25%</a:t>
            </a:r>
          </a:p>
          <a:p>
            <a:pPr lvl="1">
              <a:spcBef>
                <a:spcPts val="2400"/>
              </a:spcBef>
            </a:pPr>
            <a:r>
              <a:rPr lang="en-US" sz="2400" dirty="0" smtClean="0"/>
              <a:t>PE sponsors help facilitate restructurings</a:t>
            </a:r>
          </a:p>
          <a:p>
            <a:pPr lvl="1">
              <a:spcBef>
                <a:spcPts val="2400"/>
              </a:spcBef>
            </a:pPr>
            <a:r>
              <a:rPr lang="en-US" sz="2400" dirty="0" smtClean="0"/>
              <a:t>Nevertheless, recovery rates to creditors are lower when company is PE-backed – to bond holders, not banks</a:t>
            </a:r>
          </a:p>
          <a:p>
            <a:endParaRPr lang="en-US" sz="2600" dirty="0"/>
          </a:p>
        </p:txBody>
      </p:sp>
    </p:spTree>
    <p:extLst>
      <p:ext uri="{BB962C8B-B14F-4D97-AF65-F5344CB8AC3E}">
        <p14:creationId xmlns:p14="http://schemas.microsoft.com/office/powerpoint/2010/main" val="35831316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z="3200" dirty="0"/>
              <a:t>Measuring Fund Returns</a:t>
            </a:r>
            <a:br>
              <a:rPr lang="en-US" sz="3200" dirty="0"/>
            </a:br>
            <a:r>
              <a:rPr lang="en-US" sz="2000" dirty="0" smtClean="0"/>
              <a:t>(Kaplan and </a:t>
            </a:r>
            <a:r>
              <a:rPr lang="en-US" sz="2000" dirty="0" err="1" smtClean="0"/>
              <a:t>Schoar</a:t>
            </a:r>
            <a:r>
              <a:rPr lang="en-US" sz="2000" dirty="0" smtClean="0"/>
              <a:t> 2005) </a:t>
            </a:r>
            <a:r>
              <a:rPr lang="en-US" sz="2000" dirty="0"/>
              <a:t>vs</a:t>
            </a:r>
            <a:r>
              <a:rPr lang="en-US" sz="2000" dirty="0" smtClean="0"/>
              <a:t>.(</a:t>
            </a:r>
            <a:r>
              <a:rPr lang="en-US" sz="2000" dirty="0"/>
              <a:t>Harris, </a:t>
            </a:r>
            <a:r>
              <a:rPr lang="en-US" sz="2000" dirty="0" err="1"/>
              <a:t>Jenkinson</a:t>
            </a:r>
            <a:r>
              <a:rPr lang="en-US" sz="2000" dirty="0"/>
              <a:t> and Kaplan </a:t>
            </a:r>
            <a:r>
              <a:rPr lang="en-US" sz="2000" dirty="0" smtClean="0"/>
              <a:t>2011)</a:t>
            </a:r>
            <a:r>
              <a:rPr lang="en-US" sz="2000" dirty="0"/>
              <a:t/>
            </a:r>
            <a:br>
              <a:rPr lang="en-US" sz="2000" dirty="0"/>
            </a:br>
            <a:endParaRPr lang="en-US" sz="2000" dirty="0"/>
          </a:p>
        </p:txBody>
      </p:sp>
      <p:sp>
        <p:nvSpPr>
          <p:cNvPr id="3" name="Content Placeholder 2"/>
          <p:cNvSpPr>
            <a:spLocks noGrp="1"/>
          </p:cNvSpPr>
          <p:nvPr>
            <p:ph idx="1"/>
          </p:nvPr>
        </p:nvSpPr>
        <p:spPr>
          <a:xfrm>
            <a:off x="228600" y="1600200"/>
            <a:ext cx="8763000" cy="5257800"/>
          </a:xfrm>
        </p:spPr>
        <p:txBody>
          <a:bodyPr/>
          <a:lstStyle/>
          <a:p>
            <a:r>
              <a:rPr lang="en-US" sz="2600" dirty="0" smtClean="0"/>
              <a:t>Venture Economics data (2005) from reporting by </a:t>
            </a:r>
            <a:r>
              <a:rPr lang="en-US" sz="2600" dirty="0"/>
              <a:t>GPs </a:t>
            </a:r>
            <a:r>
              <a:rPr lang="en-US" sz="2600" dirty="0" smtClean="0"/>
              <a:t>&amp; LPs</a:t>
            </a:r>
          </a:p>
          <a:p>
            <a:pPr marL="457200" lvl="1" indent="0">
              <a:buNone/>
            </a:pPr>
            <a:r>
              <a:rPr lang="en-US" sz="2200" i="1" dirty="0" smtClean="0"/>
              <a:t>“[w]e </a:t>
            </a:r>
            <a:r>
              <a:rPr lang="en-US" sz="2200" i="1" dirty="0"/>
              <a:t>believe that if there is a bias it would most likely </a:t>
            </a:r>
            <a:r>
              <a:rPr lang="en-US" sz="2200" i="1" dirty="0" smtClean="0"/>
              <a:t>take </a:t>
            </a:r>
            <a:r>
              <a:rPr lang="en-US" sz="2200" i="1" dirty="0"/>
              <a:t>the form of underreporting by worse performing </a:t>
            </a:r>
            <a:r>
              <a:rPr lang="en-US" sz="2200" i="1" dirty="0" smtClean="0"/>
              <a:t>funds. ….this </a:t>
            </a:r>
            <a:r>
              <a:rPr lang="en-US" sz="2200" i="1" dirty="0"/>
              <a:t>would create an upward bias on our results on average </a:t>
            </a:r>
            <a:r>
              <a:rPr lang="en-US" sz="2200" i="1" dirty="0" smtClean="0"/>
              <a:t>returns.” </a:t>
            </a:r>
            <a:r>
              <a:rPr lang="en-US" sz="2200" dirty="0" smtClean="0"/>
              <a:t>p. 1794</a:t>
            </a:r>
          </a:p>
          <a:p>
            <a:pPr marL="457200" lvl="1" indent="0">
              <a:buNone/>
            </a:pPr>
            <a:endParaRPr lang="en-US" sz="2200" dirty="0" smtClean="0"/>
          </a:p>
          <a:p>
            <a:r>
              <a:rPr lang="en-US" sz="2600" dirty="0" smtClean="0"/>
              <a:t>VE data (2011)</a:t>
            </a:r>
          </a:p>
          <a:p>
            <a:pPr marL="457200" lvl="1" indent="0">
              <a:buNone/>
            </a:pPr>
            <a:r>
              <a:rPr lang="en-US" sz="2200" dirty="0"/>
              <a:t> </a:t>
            </a:r>
            <a:r>
              <a:rPr lang="en-US" sz="2200" i="1" dirty="0" smtClean="0"/>
              <a:t>“VE </a:t>
            </a:r>
            <a:r>
              <a:rPr lang="en-US" sz="2200" i="1" dirty="0"/>
              <a:t>PMEs are lower than those of the other three commercial </a:t>
            </a:r>
            <a:r>
              <a:rPr lang="en-US" sz="2200" i="1" dirty="0" smtClean="0"/>
              <a:t>databases….We </a:t>
            </a:r>
            <a:r>
              <a:rPr lang="en-US" sz="2200" i="1" dirty="0"/>
              <a:t>interpret our </a:t>
            </a:r>
            <a:r>
              <a:rPr lang="en-US" sz="2200" i="1" dirty="0" smtClean="0"/>
              <a:t>results </a:t>
            </a:r>
            <a:r>
              <a:rPr lang="en-US" sz="2200" i="1" dirty="0"/>
              <a:t>as suggesting that it is highly likely that the VE returns understate buyout </a:t>
            </a:r>
            <a:r>
              <a:rPr lang="en-US" sz="2200" i="1" dirty="0" smtClean="0"/>
              <a:t>fund </a:t>
            </a:r>
            <a:r>
              <a:rPr lang="en-US" sz="2200" i="1" dirty="0"/>
              <a:t>performance</a:t>
            </a:r>
            <a:r>
              <a:rPr lang="en-US" sz="2200" i="1" dirty="0" smtClean="0"/>
              <a:t>.”</a:t>
            </a:r>
            <a:r>
              <a:rPr lang="en-US" sz="2200" dirty="0" smtClean="0"/>
              <a:t> pp. 3-4  </a:t>
            </a:r>
          </a:p>
          <a:p>
            <a:pPr marL="457200" lvl="1" indent="0">
              <a:buNone/>
            </a:pPr>
            <a:endParaRPr lang="en-US" sz="2200" dirty="0" smtClean="0"/>
          </a:p>
          <a:p>
            <a:r>
              <a:rPr lang="en-US" sz="2600" dirty="0" err="1" smtClean="0"/>
              <a:t>Burgiss</a:t>
            </a:r>
            <a:r>
              <a:rPr lang="en-US" sz="2600" dirty="0" smtClean="0"/>
              <a:t> data (2011) from LPs that use </a:t>
            </a:r>
            <a:r>
              <a:rPr lang="en-US" sz="2600" dirty="0" err="1" smtClean="0"/>
              <a:t>Burgiss</a:t>
            </a:r>
            <a:r>
              <a:rPr lang="en-US" sz="2600" dirty="0" smtClean="0"/>
              <a:t> system</a:t>
            </a:r>
          </a:p>
          <a:p>
            <a:endParaRPr lang="en-US" sz="400" dirty="0" smtClean="0"/>
          </a:p>
          <a:p>
            <a:r>
              <a:rPr lang="en-US" sz="2600" dirty="0" smtClean="0"/>
              <a:t>Unknowable (self) selection bias in both data sets  </a:t>
            </a:r>
            <a:endParaRPr lang="en-US" sz="2600" dirty="0"/>
          </a:p>
          <a:p>
            <a:pPr lvl="1"/>
            <a:endParaRPr lang="en-US" sz="2200" dirty="0"/>
          </a:p>
        </p:txBody>
      </p:sp>
    </p:spTree>
    <p:extLst>
      <p:ext uri="{BB962C8B-B14F-4D97-AF65-F5344CB8AC3E}">
        <p14:creationId xmlns:p14="http://schemas.microsoft.com/office/powerpoint/2010/main" val="37518525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sz="3400" dirty="0" smtClean="0"/>
              <a:t>Method to Compare PE Returns to S&amp;P: </a:t>
            </a:r>
            <a:br>
              <a:rPr lang="en-US" sz="3400" dirty="0" smtClean="0"/>
            </a:br>
            <a:r>
              <a:rPr lang="en-US" sz="2400" dirty="0" smtClean="0"/>
              <a:t>2005 vs. 2011</a:t>
            </a:r>
            <a:endParaRPr lang="en-US" sz="2400" dirty="0"/>
          </a:p>
        </p:txBody>
      </p:sp>
      <p:sp>
        <p:nvSpPr>
          <p:cNvPr id="3" name="Content Placeholder 2"/>
          <p:cNvSpPr>
            <a:spLocks noGrp="1"/>
          </p:cNvSpPr>
          <p:nvPr>
            <p:ph idx="1"/>
          </p:nvPr>
        </p:nvSpPr>
        <p:spPr>
          <a:xfrm>
            <a:off x="457200" y="1600200"/>
            <a:ext cx="8534400" cy="4876800"/>
          </a:xfrm>
        </p:spPr>
        <p:txBody>
          <a:bodyPr/>
          <a:lstStyle/>
          <a:p>
            <a:r>
              <a:rPr lang="en-US" sz="2600" dirty="0" smtClean="0"/>
              <a:t>Public Market Equivalent (PME) compares LP return </a:t>
            </a:r>
            <a:r>
              <a:rPr lang="en-US" sz="2600" dirty="0"/>
              <a:t>net of fees to </a:t>
            </a:r>
            <a:r>
              <a:rPr lang="en-US" sz="2600" dirty="0" smtClean="0"/>
              <a:t>equivalent </a:t>
            </a:r>
            <a:r>
              <a:rPr lang="en-US" sz="2600" dirty="0"/>
              <a:t>investment </a:t>
            </a:r>
            <a:r>
              <a:rPr lang="en-US" sz="2600" dirty="0" smtClean="0"/>
              <a:t>in </a:t>
            </a:r>
            <a:r>
              <a:rPr lang="en-US" sz="2600" dirty="0"/>
              <a:t>S&amp;P </a:t>
            </a:r>
            <a:r>
              <a:rPr lang="en-US" sz="2600" dirty="0" smtClean="0"/>
              <a:t>500</a:t>
            </a:r>
          </a:p>
          <a:p>
            <a:endParaRPr lang="en-US" sz="1200" dirty="0" smtClean="0"/>
          </a:p>
          <a:p>
            <a:r>
              <a:rPr lang="en-US" sz="2600" dirty="0" smtClean="0"/>
              <a:t>Private </a:t>
            </a:r>
            <a:r>
              <a:rPr lang="en-US" sz="2600" dirty="0"/>
              <a:t>Equity Returns </a:t>
            </a:r>
            <a:r>
              <a:rPr lang="en-US" sz="2600" dirty="0" smtClean="0"/>
              <a:t>(2005) </a:t>
            </a:r>
            <a:endParaRPr lang="en-US" sz="2600" dirty="0"/>
          </a:p>
          <a:p>
            <a:pPr lvl="1"/>
            <a:r>
              <a:rPr lang="en-US" sz="2200" dirty="0" smtClean="0"/>
              <a:t>Sample includes only funds that are liquidated</a:t>
            </a:r>
          </a:p>
          <a:p>
            <a:pPr lvl="1"/>
            <a:r>
              <a:rPr lang="en-US" sz="2200" dirty="0" smtClean="0"/>
              <a:t>Inflows are actual cash flows to LPs, not subjective estimates</a:t>
            </a:r>
            <a:endParaRPr lang="en-US" sz="1200" dirty="0" smtClean="0"/>
          </a:p>
          <a:p>
            <a:endParaRPr lang="en-US" sz="1200" dirty="0" smtClean="0"/>
          </a:p>
          <a:p>
            <a:r>
              <a:rPr lang="en-US" sz="2600" dirty="0" smtClean="0"/>
              <a:t>Private Equity Returns (2011)</a:t>
            </a:r>
          </a:p>
          <a:p>
            <a:pPr lvl="1"/>
            <a:r>
              <a:rPr lang="en-US" sz="2200" dirty="0" smtClean="0"/>
              <a:t>Sample includes funds that have not exited all investments</a:t>
            </a:r>
          </a:p>
          <a:p>
            <a:pPr lvl="1"/>
            <a:r>
              <a:rPr lang="en-US" sz="2200" dirty="0" smtClean="0"/>
              <a:t>Distributions </a:t>
            </a:r>
            <a:r>
              <a:rPr lang="en-US" sz="2200" dirty="0"/>
              <a:t>include </a:t>
            </a:r>
            <a:r>
              <a:rPr lang="en-US" sz="2200" dirty="0" smtClean="0"/>
              <a:t>estimated </a:t>
            </a:r>
            <a:r>
              <a:rPr lang="en-US" sz="2200" dirty="0"/>
              <a:t>value of </a:t>
            </a:r>
            <a:r>
              <a:rPr lang="en-US" sz="2200" dirty="0" smtClean="0"/>
              <a:t>unrealized (illiquid) investments in portfolio companies</a:t>
            </a:r>
          </a:p>
          <a:p>
            <a:pPr lvl="2"/>
            <a:r>
              <a:rPr lang="en-US" sz="1800" dirty="0"/>
              <a:t>55% for median 2002 fund, 71% for median 2003 fund, exceed 80% for vintages after 2003</a:t>
            </a:r>
          </a:p>
        </p:txBody>
      </p:sp>
    </p:spTree>
    <p:extLst>
      <p:ext uri="{BB962C8B-B14F-4D97-AF65-F5344CB8AC3E}">
        <p14:creationId xmlns:p14="http://schemas.microsoft.com/office/powerpoint/2010/main" val="26202913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sz="3400" dirty="0"/>
              <a:t>LP Returns Net of Fees Relative to S&amp;P 500</a:t>
            </a:r>
          </a:p>
        </p:txBody>
      </p:sp>
      <p:sp>
        <p:nvSpPr>
          <p:cNvPr id="3" name="Content Placeholder 2"/>
          <p:cNvSpPr>
            <a:spLocks noGrp="1"/>
          </p:cNvSpPr>
          <p:nvPr>
            <p:ph idx="1"/>
          </p:nvPr>
        </p:nvSpPr>
        <p:spPr>
          <a:xfrm>
            <a:off x="457200" y="1600200"/>
            <a:ext cx="8534400" cy="4953000"/>
          </a:xfrm>
        </p:spPr>
        <p:txBody>
          <a:bodyPr/>
          <a:lstStyle/>
          <a:p>
            <a:r>
              <a:rPr lang="en-US" sz="2600" dirty="0" smtClean="0"/>
              <a:t>Kaplan &amp; </a:t>
            </a:r>
            <a:r>
              <a:rPr lang="en-US" sz="2600" dirty="0" err="1" smtClean="0"/>
              <a:t>Schoar</a:t>
            </a:r>
            <a:r>
              <a:rPr lang="en-US" sz="2600" dirty="0" smtClean="0"/>
              <a:t> 2005:  Vintage 1984-1997</a:t>
            </a:r>
          </a:p>
          <a:p>
            <a:pPr lvl="1"/>
            <a:r>
              <a:rPr lang="en-US" sz="2200" dirty="0" smtClean="0">
                <a:solidFill>
                  <a:prstClr val="black"/>
                </a:solidFill>
              </a:rPr>
              <a:t>On average, investing in S&amp;P 500 beats PE</a:t>
            </a:r>
          </a:p>
          <a:p>
            <a:pPr lvl="1"/>
            <a:r>
              <a:rPr lang="en-US" sz="2200" dirty="0" smtClean="0">
                <a:solidFill>
                  <a:prstClr val="black"/>
                </a:solidFill>
              </a:rPr>
              <a:t>Only top quarter of PE funds beats market on average</a:t>
            </a:r>
          </a:p>
          <a:p>
            <a:pPr lvl="1"/>
            <a:r>
              <a:rPr lang="en-US" sz="2200" dirty="0"/>
              <a:t>Equal weighted: </a:t>
            </a:r>
            <a:r>
              <a:rPr lang="en-US" sz="2000" dirty="0">
                <a:solidFill>
                  <a:prstClr val="black"/>
                </a:solidFill>
              </a:rPr>
              <a:t>Median = 0.80, </a:t>
            </a:r>
            <a:r>
              <a:rPr lang="en-US" sz="2000" b="1" dirty="0">
                <a:solidFill>
                  <a:prstClr val="black"/>
                </a:solidFill>
              </a:rPr>
              <a:t>Av = 0.97</a:t>
            </a:r>
            <a:r>
              <a:rPr lang="en-US" sz="2000" dirty="0">
                <a:solidFill>
                  <a:prstClr val="black"/>
                </a:solidFill>
              </a:rPr>
              <a:t>, 25%ile = 0.63, 75%ile = 1.12</a:t>
            </a:r>
          </a:p>
          <a:p>
            <a:pPr lvl="1"/>
            <a:r>
              <a:rPr lang="en-US" sz="2200" dirty="0">
                <a:solidFill>
                  <a:prstClr val="black"/>
                </a:solidFill>
              </a:rPr>
              <a:t>Size weighted: </a:t>
            </a:r>
            <a:r>
              <a:rPr lang="en-US" sz="2000" dirty="0">
                <a:solidFill>
                  <a:prstClr val="black"/>
                </a:solidFill>
              </a:rPr>
              <a:t>Median = 0.83, </a:t>
            </a:r>
            <a:r>
              <a:rPr lang="en-US" sz="2000" b="1" dirty="0">
                <a:solidFill>
                  <a:prstClr val="black"/>
                </a:solidFill>
              </a:rPr>
              <a:t>Av = 0.93</a:t>
            </a:r>
            <a:r>
              <a:rPr lang="en-US" sz="2000" dirty="0">
                <a:solidFill>
                  <a:prstClr val="black"/>
                </a:solidFill>
              </a:rPr>
              <a:t>, 25%ile = 0.72, 75%ile = 1.03</a:t>
            </a:r>
          </a:p>
          <a:p>
            <a:pPr marL="457200" lvl="1" indent="0">
              <a:buNone/>
            </a:pPr>
            <a:endParaRPr lang="en-US" sz="2200" dirty="0" smtClean="0">
              <a:solidFill>
                <a:prstClr val="black"/>
              </a:solidFill>
            </a:endParaRPr>
          </a:p>
          <a:p>
            <a:pPr marL="457200" lvl="1" indent="0">
              <a:buNone/>
            </a:pPr>
            <a:endParaRPr lang="en-US" sz="2200" dirty="0" smtClean="0">
              <a:solidFill>
                <a:prstClr val="black"/>
              </a:solidFill>
            </a:endParaRPr>
          </a:p>
          <a:p>
            <a:r>
              <a:rPr lang="en-US" sz="2600" dirty="0"/>
              <a:t>Harris, </a:t>
            </a:r>
            <a:r>
              <a:rPr lang="en-US" sz="2600" dirty="0" err="1"/>
              <a:t>Jenkinson</a:t>
            </a:r>
            <a:r>
              <a:rPr lang="en-US" sz="2600" dirty="0"/>
              <a:t> &amp;</a:t>
            </a:r>
            <a:r>
              <a:rPr lang="en-US" sz="2600" dirty="0" smtClean="0"/>
              <a:t> </a:t>
            </a:r>
            <a:r>
              <a:rPr lang="en-US" sz="2600" dirty="0"/>
              <a:t>Kaplan </a:t>
            </a:r>
            <a:r>
              <a:rPr lang="en-US" sz="2600" dirty="0" smtClean="0"/>
              <a:t>2011: Vintage 1984-2008</a:t>
            </a:r>
          </a:p>
          <a:p>
            <a:pPr lvl="1"/>
            <a:r>
              <a:rPr lang="en-US" sz="2200" dirty="0" smtClean="0">
                <a:solidFill>
                  <a:prstClr val="black"/>
                </a:solidFill>
              </a:rPr>
              <a:t>On average, PE beats investing in S&amp;P 500</a:t>
            </a:r>
          </a:p>
          <a:p>
            <a:pPr lvl="1"/>
            <a:r>
              <a:rPr lang="en-US" sz="2200" dirty="0" smtClean="0">
                <a:solidFill>
                  <a:prstClr val="black"/>
                </a:solidFill>
              </a:rPr>
              <a:t>Includes </a:t>
            </a:r>
            <a:r>
              <a:rPr lang="en-US" sz="2200" dirty="0">
                <a:solidFill>
                  <a:prstClr val="black"/>
                </a:solidFill>
              </a:rPr>
              <a:t>estimates of returns for companies still in portfolio</a:t>
            </a:r>
          </a:p>
          <a:p>
            <a:pPr lvl="1"/>
            <a:r>
              <a:rPr lang="en-US" sz="2200" dirty="0" smtClean="0">
                <a:solidFill>
                  <a:prstClr val="black"/>
                </a:solidFill>
              </a:rPr>
              <a:t>Equal weighted: </a:t>
            </a:r>
            <a:r>
              <a:rPr lang="en-US" sz="2000" dirty="0" smtClean="0">
                <a:solidFill>
                  <a:prstClr val="black"/>
                </a:solidFill>
              </a:rPr>
              <a:t>Median </a:t>
            </a:r>
            <a:r>
              <a:rPr lang="en-US" sz="2000" dirty="0">
                <a:solidFill>
                  <a:prstClr val="black"/>
                </a:solidFill>
              </a:rPr>
              <a:t>= </a:t>
            </a:r>
            <a:r>
              <a:rPr lang="en-US" sz="2000" dirty="0" smtClean="0">
                <a:solidFill>
                  <a:prstClr val="black"/>
                </a:solidFill>
              </a:rPr>
              <a:t>1.16, </a:t>
            </a:r>
            <a:r>
              <a:rPr lang="en-US" sz="2000" b="1" dirty="0">
                <a:solidFill>
                  <a:prstClr val="black"/>
                </a:solidFill>
              </a:rPr>
              <a:t>Average = </a:t>
            </a:r>
            <a:r>
              <a:rPr lang="en-US" sz="2000" b="1" dirty="0" smtClean="0">
                <a:solidFill>
                  <a:prstClr val="black"/>
                </a:solidFill>
              </a:rPr>
              <a:t>1.22</a:t>
            </a:r>
          </a:p>
          <a:p>
            <a:pPr lvl="1"/>
            <a:r>
              <a:rPr lang="en-US" sz="2200" dirty="0" smtClean="0">
                <a:solidFill>
                  <a:prstClr val="black"/>
                </a:solidFill>
              </a:rPr>
              <a:t>Size weighted: </a:t>
            </a:r>
            <a:r>
              <a:rPr lang="en-US" sz="2000" b="1" dirty="0" smtClean="0">
                <a:solidFill>
                  <a:prstClr val="black"/>
                </a:solidFill>
              </a:rPr>
              <a:t>Average = 1.27</a:t>
            </a:r>
            <a:endParaRPr lang="en-US" sz="2600" dirty="0"/>
          </a:p>
        </p:txBody>
      </p:sp>
    </p:spTree>
    <p:extLst>
      <p:ext uri="{BB962C8B-B14F-4D97-AF65-F5344CB8AC3E}">
        <p14:creationId xmlns:p14="http://schemas.microsoft.com/office/powerpoint/2010/main" val="27072776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143000"/>
          </a:xfrm>
        </p:spPr>
        <p:txBody>
          <a:bodyPr/>
          <a:lstStyle/>
          <a:p>
            <a:r>
              <a:rPr lang="en-US" sz="3400" dirty="0" smtClean="0"/>
              <a:t>Returns to PE/Returns to S&amp;P 500</a:t>
            </a:r>
            <a:br>
              <a:rPr lang="en-US" sz="3400" dirty="0" smtClean="0"/>
            </a:br>
            <a:r>
              <a:rPr lang="en-US" sz="3200" dirty="0" smtClean="0"/>
              <a:t>(Public Market Equivalent)</a:t>
            </a:r>
            <a:endParaRPr lang="en-US" sz="3200" dirty="0"/>
          </a:p>
        </p:txBody>
      </p:sp>
      <p:sp>
        <p:nvSpPr>
          <p:cNvPr id="3" name="Content Placeholder 2"/>
          <p:cNvSpPr>
            <a:spLocks noGrp="1"/>
          </p:cNvSpPr>
          <p:nvPr>
            <p:ph idx="1"/>
          </p:nvPr>
        </p:nvSpPr>
        <p:spPr>
          <a:xfrm>
            <a:off x="685800" y="1981200"/>
            <a:ext cx="7772400" cy="46482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sz="1800" dirty="0" smtClean="0"/>
          </a:p>
          <a:p>
            <a:pPr marL="0" indent="0">
              <a:buNone/>
            </a:pPr>
            <a:r>
              <a:rPr lang="en-US" sz="1800" dirty="0" smtClean="0"/>
              <a:t>Harris, </a:t>
            </a:r>
            <a:r>
              <a:rPr lang="en-US" sz="1800" dirty="0" err="1" smtClean="0"/>
              <a:t>Jenkinson</a:t>
            </a:r>
            <a:r>
              <a:rPr lang="en-US" sz="1800" dirty="0"/>
              <a:t> </a:t>
            </a:r>
            <a:r>
              <a:rPr lang="en-US" sz="1800" dirty="0" smtClean="0"/>
              <a:t>and Kaplan 2011</a:t>
            </a:r>
            <a:endParaRPr lang="en-US" sz="1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600200"/>
            <a:ext cx="7924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50561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sz="3200" dirty="0" smtClean="0"/>
              <a:t>Conclusions</a:t>
            </a:r>
            <a:endParaRPr lang="en-US" sz="3200" dirty="0"/>
          </a:p>
        </p:txBody>
      </p:sp>
      <p:sp>
        <p:nvSpPr>
          <p:cNvPr id="3" name="Content Placeholder 2"/>
          <p:cNvSpPr>
            <a:spLocks noGrp="1"/>
          </p:cNvSpPr>
          <p:nvPr>
            <p:ph idx="1"/>
          </p:nvPr>
        </p:nvSpPr>
        <p:spPr>
          <a:xfrm>
            <a:off x="685800" y="990600"/>
            <a:ext cx="8458200" cy="5486400"/>
          </a:xfrm>
        </p:spPr>
        <p:txBody>
          <a:bodyPr/>
          <a:lstStyle/>
          <a:p>
            <a:pPr>
              <a:spcBef>
                <a:spcPts val="2400"/>
              </a:spcBef>
            </a:pPr>
            <a:r>
              <a:rPr lang="en-US" sz="2500" dirty="0" smtClean="0"/>
              <a:t>PE business model challenges existing theories: </a:t>
            </a:r>
          </a:p>
          <a:p>
            <a:pPr lvl="1"/>
            <a:r>
              <a:rPr lang="en-US" sz="2200" dirty="0" smtClean="0"/>
              <a:t>HR, OB, labor relations</a:t>
            </a:r>
          </a:p>
          <a:p>
            <a:pPr lvl="1"/>
            <a:r>
              <a:rPr lang="en-US" sz="2200" dirty="0" smtClean="0"/>
              <a:t>Employment relations scholars already pay attention to how IR, technology, markets shape/constrain management</a:t>
            </a:r>
          </a:p>
          <a:p>
            <a:pPr lvl="1"/>
            <a:r>
              <a:rPr lang="en-US" sz="2200" dirty="0" smtClean="0"/>
              <a:t>Need to pay attention to </a:t>
            </a:r>
            <a:r>
              <a:rPr lang="en-US" sz="2200" dirty="0"/>
              <a:t>ways </a:t>
            </a:r>
            <a:r>
              <a:rPr lang="en-US" sz="2200" dirty="0" smtClean="0"/>
              <a:t>financial institutions </a:t>
            </a:r>
            <a:r>
              <a:rPr lang="en-US" sz="2200" dirty="0"/>
              <a:t>also have influenced the relationship between management </a:t>
            </a:r>
            <a:r>
              <a:rPr lang="en-US" sz="2200" dirty="0" smtClean="0"/>
              <a:t>and labor</a:t>
            </a:r>
          </a:p>
          <a:p>
            <a:pPr lvl="1"/>
            <a:endParaRPr lang="en-US" sz="400" dirty="0" smtClean="0"/>
          </a:p>
          <a:p>
            <a:r>
              <a:rPr lang="en-US" sz="2500" dirty="0" smtClean="0"/>
              <a:t>Incentive structure of funds:  Perverse consequences?</a:t>
            </a:r>
          </a:p>
          <a:p>
            <a:pPr lvl="1"/>
            <a:r>
              <a:rPr lang="en-US" sz="2200" dirty="0" smtClean="0"/>
              <a:t>Tax reform to address</a:t>
            </a:r>
          </a:p>
          <a:p>
            <a:endParaRPr lang="en-US" sz="400" dirty="0" smtClean="0"/>
          </a:p>
          <a:p>
            <a:r>
              <a:rPr lang="en-US" sz="2500" dirty="0" smtClean="0"/>
              <a:t>PE-owned firms:  </a:t>
            </a:r>
          </a:p>
          <a:p>
            <a:pPr lvl="1">
              <a:spcBef>
                <a:spcPts val="600"/>
              </a:spcBef>
            </a:pPr>
            <a:r>
              <a:rPr lang="en-US" sz="2200" dirty="0" smtClean="0"/>
              <a:t>Less managerial control</a:t>
            </a:r>
          </a:p>
          <a:p>
            <a:pPr lvl="1">
              <a:spcBef>
                <a:spcPts val="600"/>
              </a:spcBef>
            </a:pPr>
            <a:r>
              <a:rPr lang="en-US" sz="2200" dirty="0" smtClean="0"/>
              <a:t>More job destruction</a:t>
            </a:r>
          </a:p>
          <a:p>
            <a:pPr lvl="1">
              <a:spcBef>
                <a:spcPts val="600"/>
              </a:spcBef>
            </a:pPr>
            <a:r>
              <a:rPr lang="en-US" sz="2200" dirty="0" smtClean="0"/>
              <a:t>Higher default and bankruptcy rates</a:t>
            </a:r>
          </a:p>
          <a:p>
            <a:pPr lvl="1">
              <a:spcBef>
                <a:spcPts val="600"/>
              </a:spcBef>
            </a:pPr>
            <a:endParaRPr lang="en-US" sz="400" dirty="0" smtClean="0"/>
          </a:p>
          <a:p>
            <a:pPr>
              <a:spcBef>
                <a:spcPts val="600"/>
              </a:spcBef>
            </a:pPr>
            <a:r>
              <a:rPr lang="en-US" sz="2500" dirty="0" smtClean="0"/>
              <a:t>PE </a:t>
            </a:r>
            <a:r>
              <a:rPr lang="en-US" sz="2500" dirty="0"/>
              <a:t>and Investor </a:t>
            </a:r>
            <a:r>
              <a:rPr lang="en-US" sz="2500" dirty="0" smtClean="0"/>
              <a:t>Returns (Break-even)</a:t>
            </a:r>
            <a:endParaRPr lang="en-US" sz="2500" dirty="0"/>
          </a:p>
          <a:p>
            <a:pPr lvl="1"/>
            <a:endParaRPr lang="en-US" sz="2200" dirty="0" smtClean="0"/>
          </a:p>
          <a:p>
            <a:pPr lvl="2"/>
            <a:endParaRPr lang="en-US" sz="1800" dirty="0"/>
          </a:p>
        </p:txBody>
      </p:sp>
    </p:spTree>
    <p:extLst>
      <p:ext uri="{BB962C8B-B14F-4D97-AF65-F5344CB8AC3E}">
        <p14:creationId xmlns:p14="http://schemas.microsoft.com/office/powerpoint/2010/main" val="2509337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p:spPr>
        <p:txBody>
          <a:bodyPr/>
          <a:lstStyle/>
          <a:p>
            <a:r>
              <a:rPr lang="en-US" sz="3200" dirty="0" smtClean="0"/>
              <a:t>Process of Financialization Underway</a:t>
            </a:r>
            <a:endParaRPr lang="en-US" sz="3200" dirty="0"/>
          </a:p>
        </p:txBody>
      </p:sp>
      <p:sp>
        <p:nvSpPr>
          <p:cNvPr id="3" name="Content Placeholder 2"/>
          <p:cNvSpPr>
            <a:spLocks noGrp="1"/>
          </p:cNvSpPr>
          <p:nvPr>
            <p:ph idx="1"/>
          </p:nvPr>
        </p:nvSpPr>
        <p:spPr>
          <a:xfrm>
            <a:off x="228600" y="1524000"/>
            <a:ext cx="8686800" cy="4572000"/>
          </a:xfrm>
        </p:spPr>
        <p:txBody>
          <a:bodyPr/>
          <a:lstStyle/>
          <a:p>
            <a:r>
              <a:rPr lang="en-US" sz="2800" dirty="0" smtClean="0"/>
              <a:t>Sharp increase beginning in the 1980s in</a:t>
            </a:r>
          </a:p>
          <a:p>
            <a:endParaRPr lang="en-US" sz="800" dirty="0" smtClean="0"/>
          </a:p>
          <a:p>
            <a:pPr lvl="1"/>
            <a:r>
              <a:rPr lang="en-US" sz="2400" dirty="0"/>
              <a:t>D</a:t>
            </a:r>
            <a:r>
              <a:rPr lang="en-US" sz="2400" dirty="0" smtClean="0"/>
              <a:t>ominance </a:t>
            </a:r>
            <a:r>
              <a:rPr lang="en-US" sz="2400" dirty="0"/>
              <a:t>of </a:t>
            </a:r>
            <a:r>
              <a:rPr lang="en-US" sz="2400" dirty="0" smtClean="0"/>
              <a:t>financial </a:t>
            </a:r>
            <a:r>
              <a:rPr lang="en-US" sz="2400" dirty="0"/>
              <a:t>sector in </a:t>
            </a:r>
            <a:r>
              <a:rPr lang="en-US" sz="2400" dirty="0" smtClean="0"/>
              <a:t>economy </a:t>
            </a:r>
            <a:r>
              <a:rPr lang="en-US" sz="2400" dirty="0"/>
              <a:t>as a </a:t>
            </a:r>
            <a:r>
              <a:rPr lang="en-US" sz="2400" dirty="0" smtClean="0"/>
              <a:t>whole</a:t>
            </a:r>
          </a:p>
          <a:p>
            <a:pPr lvl="1"/>
            <a:endParaRPr lang="en-US" sz="400" dirty="0" smtClean="0"/>
          </a:p>
          <a:p>
            <a:pPr lvl="2"/>
            <a:r>
              <a:rPr lang="en-US" sz="2000" dirty="0"/>
              <a:t>F</a:t>
            </a:r>
            <a:r>
              <a:rPr lang="en-US" sz="2000" dirty="0" smtClean="0"/>
              <a:t>inancial </a:t>
            </a:r>
            <a:r>
              <a:rPr lang="en-US" sz="2000" dirty="0"/>
              <a:t>sector has captured </a:t>
            </a:r>
            <a:r>
              <a:rPr lang="en-US" sz="2000" dirty="0" smtClean="0"/>
              <a:t>growing </a:t>
            </a:r>
            <a:r>
              <a:rPr lang="en-US" sz="2000" dirty="0"/>
              <a:t>share of corporate </a:t>
            </a:r>
            <a:r>
              <a:rPr lang="en-US" sz="2000" dirty="0" smtClean="0"/>
              <a:t>profits,  cash flow after 1980s (</a:t>
            </a:r>
            <a:r>
              <a:rPr lang="en-US" sz="2000" dirty="0" err="1" smtClean="0"/>
              <a:t>Palley</a:t>
            </a:r>
            <a:r>
              <a:rPr lang="en-US" sz="2000" dirty="0" smtClean="0"/>
              <a:t> 2007, </a:t>
            </a:r>
            <a:r>
              <a:rPr lang="en-US" sz="2000" dirty="0"/>
              <a:t>Watt and </a:t>
            </a:r>
            <a:r>
              <a:rPr lang="en-US" sz="2000" dirty="0" err="1"/>
              <a:t>Galgoczi</a:t>
            </a:r>
            <a:r>
              <a:rPr lang="en-US" sz="2000" dirty="0"/>
              <a:t> </a:t>
            </a:r>
            <a:r>
              <a:rPr lang="en-US" sz="2000" dirty="0" smtClean="0"/>
              <a:t>2009, </a:t>
            </a:r>
            <a:r>
              <a:rPr lang="en-US" sz="2000" dirty="0" err="1" smtClean="0"/>
              <a:t>Krippner</a:t>
            </a:r>
            <a:r>
              <a:rPr lang="en-US" sz="2000" dirty="0"/>
              <a:t> </a:t>
            </a:r>
            <a:r>
              <a:rPr lang="en-US" sz="2000" dirty="0" smtClean="0"/>
              <a:t>2011) </a:t>
            </a:r>
          </a:p>
          <a:p>
            <a:pPr lvl="2"/>
            <a:endParaRPr lang="en-US" sz="800" dirty="0" smtClean="0"/>
          </a:p>
          <a:p>
            <a:pPr lvl="1"/>
            <a:r>
              <a:rPr lang="en-US" sz="2400" dirty="0" smtClean="0"/>
              <a:t>Growing </a:t>
            </a:r>
            <a:r>
              <a:rPr lang="en-US" sz="2400" dirty="0"/>
              <a:t>importance of financial activities in non-financial </a:t>
            </a:r>
            <a:r>
              <a:rPr lang="en-US" sz="2400" dirty="0" smtClean="0"/>
              <a:t>firms (</a:t>
            </a:r>
            <a:r>
              <a:rPr lang="en-US" sz="2400" dirty="0" err="1" smtClean="0"/>
              <a:t>Krippner</a:t>
            </a:r>
            <a:r>
              <a:rPr lang="en-US" sz="2400" dirty="0" smtClean="0"/>
              <a:t> 2011)</a:t>
            </a:r>
          </a:p>
          <a:p>
            <a:pPr lvl="1"/>
            <a:endParaRPr lang="en-US" sz="400" dirty="0" smtClean="0"/>
          </a:p>
          <a:p>
            <a:pPr lvl="2"/>
            <a:r>
              <a:rPr lang="en-US" sz="2000" dirty="0"/>
              <a:t>R</a:t>
            </a:r>
            <a:r>
              <a:rPr lang="en-US" sz="2000" dirty="0" smtClean="0"/>
              <a:t>evenue from </a:t>
            </a:r>
            <a:r>
              <a:rPr lang="en-US" sz="2000" dirty="0"/>
              <a:t>financial </a:t>
            </a:r>
            <a:r>
              <a:rPr lang="en-US" sz="2000" dirty="0" smtClean="0"/>
              <a:t>as compared to productive activities (</a:t>
            </a:r>
            <a:r>
              <a:rPr lang="en-US" sz="2000" dirty="0"/>
              <a:t>dividends, capital gains, interest </a:t>
            </a:r>
            <a:r>
              <a:rPr lang="en-US" sz="2000" dirty="0" smtClean="0"/>
              <a:t>payments to </a:t>
            </a:r>
            <a:r>
              <a:rPr lang="en-US" sz="2000" dirty="0"/>
              <a:t>corporate cash </a:t>
            </a:r>
            <a:r>
              <a:rPr lang="en-US" sz="2000" dirty="0" smtClean="0"/>
              <a:t>flow</a:t>
            </a:r>
            <a:r>
              <a:rPr lang="en-US" sz="2000" dirty="0"/>
              <a:t>)</a:t>
            </a:r>
            <a:r>
              <a:rPr lang="en-US" sz="2000" dirty="0" smtClean="0"/>
              <a:t> </a:t>
            </a:r>
          </a:p>
          <a:p>
            <a:pPr lvl="2"/>
            <a:endParaRPr lang="en-US" sz="400" dirty="0" smtClean="0"/>
          </a:p>
          <a:p>
            <a:pPr lvl="2"/>
            <a:r>
              <a:rPr lang="en-US" sz="2000" dirty="0" smtClean="0"/>
              <a:t>Stable in 1950s, </a:t>
            </a:r>
            <a:r>
              <a:rPr lang="en-US" sz="2000" dirty="0"/>
              <a:t>1960s -</a:t>
            </a:r>
            <a:r>
              <a:rPr lang="en-US" sz="2000" dirty="0" smtClean="0"/>
              <a:t> </a:t>
            </a:r>
            <a:r>
              <a:rPr lang="en-US" sz="2000" dirty="0"/>
              <a:t>less than </a:t>
            </a:r>
            <a:r>
              <a:rPr lang="en-US" sz="2000" dirty="0" smtClean="0"/>
              <a:t>10%; </a:t>
            </a:r>
            <a:r>
              <a:rPr lang="en-US" sz="2000" dirty="0"/>
              <a:t>rose </a:t>
            </a:r>
            <a:r>
              <a:rPr lang="en-US" sz="2000" dirty="0" smtClean="0"/>
              <a:t>in 1980s, stabilized in 2000 </a:t>
            </a:r>
            <a:r>
              <a:rPr lang="en-US" sz="2000" dirty="0"/>
              <a:t>at about </a:t>
            </a:r>
            <a:r>
              <a:rPr lang="en-US" sz="2000" dirty="0" smtClean="0"/>
              <a:t>40% </a:t>
            </a:r>
            <a:endParaRPr lang="en-US" sz="2000" dirty="0"/>
          </a:p>
        </p:txBody>
      </p:sp>
    </p:spTree>
    <p:extLst>
      <p:ext uri="{BB962C8B-B14F-4D97-AF65-F5344CB8AC3E}">
        <p14:creationId xmlns:p14="http://schemas.microsoft.com/office/powerpoint/2010/main" val="1388256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457200"/>
          </a:xfrm>
        </p:spPr>
        <p:txBody>
          <a:bodyPr/>
          <a:lstStyle/>
          <a:p>
            <a:r>
              <a:rPr lang="en-US" sz="3200" dirty="0" smtClean="0"/>
              <a:t>Interaction between Actors in Real Economy</a:t>
            </a:r>
            <a:endParaRPr lang="en-US" sz="3200" dirty="0"/>
          </a:p>
        </p:txBody>
      </p:sp>
      <p:sp>
        <p:nvSpPr>
          <p:cNvPr id="3" name="Content Placeholder 2"/>
          <p:cNvSpPr>
            <a:spLocks noGrp="1"/>
          </p:cNvSpPr>
          <p:nvPr>
            <p:ph idx="1"/>
          </p:nvPr>
        </p:nvSpPr>
        <p:spPr>
          <a:xfrm>
            <a:off x="304800" y="1295400"/>
            <a:ext cx="8382000" cy="5257800"/>
          </a:xfrm>
        </p:spPr>
        <p:txBody>
          <a:bodyPr/>
          <a:lstStyle/>
          <a:p>
            <a:r>
              <a:rPr lang="en-US" sz="2500" dirty="0"/>
              <a:t>F</a:t>
            </a:r>
            <a:r>
              <a:rPr lang="en-US" sz="2500" dirty="0" smtClean="0"/>
              <a:t>inancialization =&gt; external </a:t>
            </a:r>
            <a:r>
              <a:rPr lang="en-US" sz="2500" dirty="0"/>
              <a:t>financial actors </a:t>
            </a:r>
            <a:r>
              <a:rPr lang="en-US" sz="2500" dirty="0" smtClean="0"/>
              <a:t>influence </a:t>
            </a:r>
            <a:r>
              <a:rPr lang="en-US" sz="2500" dirty="0"/>
              <a:t>or control </a:t>
            </a:r>
            <a:r>
              <a:rPr lang="en-US" sz="2500" dirty="0" smtClean="0"/>
              <a:t>organizational strategies, </a:t>
            </a:r>
            <a:r>
              <a:rPr lang="en-US" sz="2500" dirty="0"/>
              <a:t>financial outcomes of non-financial </a:t>
            </a:r>
            <a:r>
              <a:rPr lang="en-US" sz="2500" dirty="0" smtClean="0"/>
              <a:t>firms</a:t>
            </a:r>
          </a:p>
          <a:p>
            <a:endParaRPr lang="en-US" sz="700" dirty="0" smtClean="0"/>
          </a:p>
          <a:p>
            <a:r>
              <a:rPr lang="en-US" sz="2500" dirty="0" smtClean="0"/>
              <a:t>Assumes capital is highly mobile – can be moved around to buy or sell firms (</a:t>
            </a:r>
            <a:r>
              <a:rPr lang="en-US" sz="2500" dirty="0" err="1" smtClean="0"/>
              <a:t>Lazonick</a:t>
            </a:r>
            <a:r>
              <a:rPr lang="en-US" sz="2500" dirty="0" smtClean="0"/>
              <a:t> 2009)</a:t>
            </a:r>
          </a:p>
          <a:p>
            <a:endParaRPr lang="en-US" sz="400" dirty="0" smtClean="0"/>
          </a:p>
          <a:p>
            <a:pPr lvl="1"/>
            <a:r>
              <a:rPr lang="en-US" sz="2200" dirty="0" smtClean="0"/>
              <a:t>Firms not locked into fixed capital investments, make them work</a:t>
            </a:r>
          </a:p>
          <a:p>
            <a:pPr lvl="1"/>
            <a:endParaRPr lang="en-US" sz="200" dirty="0" smtClean="0"/>
          </a:p>
          <a:p>
            <a:pPr lvl="1"/>
            <a:r>
              <a:rPr lang="en-US" sz="2200" dirty="0" smtClean="0"/>
              <a:t>Jack Welch at GE – exit product markets you don’t like</a:t>
            </a:r>
          </a:p>
          <a:p>
            <a:pPr lvl="1"/>
            <a:endParaRPr lang="en-US" sz="200" dirty="0" smtClean="0"/>
          </a:p>
          <a:p>
            <a:pPr lvl="1"/>
            <a:r>
              <a:rPr lang="en-US" sz="2200" dirty="0"/>
              <a:t>S</a:t>
            </a:r>
            <a:r>
              <a:rPr lang="en-US" sz="2200" dirty="0" smtClean="0"/>
              <a:t>hare price underperforms  – firm is takeover target</a:t>
            </a:r>
          </a:p>
          <a:p>
            <a:pPr lvl="1"/>
            <a:endParaRPr lang="en-US" sz="200" dirty="0" smtClean="0"/>
          </a:p>
          <a:p>
            <a:pPr lvl="1"/>
            <a:r>
              <a:rPr lang="en-US" sz="2200" dirty="0" smtClean="0"/>
              <a:t>Leads to focus </a:t>
            </a:r>
            <a:r>
              <a:rPr lang="en-US" sz="2200" dirty="0"/>
              <a:t>on stock price </a:t>
            </a:r>
            <a:r>
              <a:rPr lang="en-US" sz="2200" dirty="0" smtClean="0"/>
              <a:t>rather </a:t>
            </a:r>
            <a:r>
              <a:rPr lang="en-US" sz="2200" dirty="0"/>
              <a:t>than </a:t>
            </a:r>
            <a:r>
              <a:rPr lang="en-US" sz="2200" dirty="0" smtClean="0"/>
              <a:t>R&amp;D, innovation</a:t>
            </a:r>
          </a:p>
          <a:p>
            <a:pPr lvl="1"/>
            <a:endParaRPr lang="en-US" sz="700" dirty="0" smtClean="0"/>
          </a:p>
          <a:p>
            <a:r>
              <a:rPr lang="en-US" sz="2500" dirty="0" smtClean="0"/>
              <a:t>Capital relatively liquid =&gt; employees disposable</a:t>
            </a:r>
          </a:p>
          <a:p>
            <a:endParaRPr lang="en-US" sz="400" dirty="0" smtClean="0"/>
          </a:p>
          <a:p>
            <a:pPr lvl="1"/>
            <a:r>
              <a:rPr lang="en-US" sz="2200" dirty="0"/>
              <a:t>S</a:t>
            </a:r>
            <a:r>
              <a:rPr lang="en-US" sz="2200" dirty="0" smtClean="0"/>
              <a:t>uccess due more to financial activities, less incentive to invest in worker skills and retention</a:t>
            </a:r>
          </a:p>
          <a:p>
            <a:endParaRPr lang="en-US" dirty="0" smtClean="0"/>
          </a:p>
          <a:p>
            <a:pPr lvl="1"/>
            <a:endParaRPr lang="en-US" sz="2400" dirty="0" smtClean="0"/>
          </a:p>
          <a:p>
            <a:pPr lvl="1"/>
            <a:endParaRPr lang="en-US" sz="2400" dirty="0"/>
          </a:p>
        </p:txBody>
      </p:sp>
    </p:spTree>
    <p:extLst>
      <p:ext uri="{BB962C8B-B14F-4D97-AF65-F5344CB8AC3E}">
        <p14:creationId xmlns:p14="http://schemas.microsoft.com/office/powerpoint/2010/main" val="2396033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txBody>
          <a:bodyPr/>
          <a:lstStyle/>
          <a:p>
            <a:r>
              <a:rPr lang="en-US" sz="3200" dirty="0" smtClean="0"/>
              <a:t>Managerial Capitalism</a:t>
            </a:r>
            <a:endParaRPr lang="en-US" sz="3200" dirty="0"/>
          </a:p>
        </p:txBody>
      </p:sp>
      <p:sp>
        <p:nvSpPr>
          <p:cNvPr id="3" name="Content Placeholder 2"/>
          <p:cNvSpPr>
            <a:spLocks noGrp="1"/>
          </p:cNvSpPr>
          <p:nvPr>
            <p:ph idx="1"/>
          </p:nvPr>
        </p:nvSpPr>
        <p:spPr>
          <a:xfrm>
            <a:off x="381000" y="1143000"/>
            <a:ext cx="8534400" cy="5410200"/>
          </a:xfrm>
        </p:spPr>
        <p:txBody>
          <a:bodyPr/>
          <a:lstStyle/>
          <a:p>
            <a:r>
              <a:rPr lang="en-US" sz="2800" dirty="0" smtClean="0"/>
              <a:t>Separation of ownership and control supported by New Deal securities law that limited speculation</a:t>
            </a:r>
          </a:p>
          <a:p>
            <a:endParaRPr lang="en-US" sz="400" dirty="0" smtClean="0"/>
          </a:p>
          <a:p>
            <a:pPr lvl="1"/>
            <a:r>
              <a:rPr lang="en-US" sz="2200" dirty="0" smtClean="0"/>
              <a:t>Separation criticized by </a:t>
            </a:r>
            <a:r>
              <a:rPr lang="en-US" sz="2200" dirty="0" err="1" smtClean="0"/>
              <a:t>Berle</a:t>
            </a:r>
            <a:r>
              <a:rPr lang="en-US" sz="2200" dirty="0" smtClean="0"/>
              <a:t> &amp; Means, Jensen et al.</a:t>
            </a:r>
          </a:p>
          <a:p>
            <a:pPr lvl="1"/>
            <a:endParaRPr lang="en-US" sz="400" dirty="0" smtClean="0"/>
          </a:p>
          <a:p>
            <a:pPr lvl="1"/>
            <a:r>
              <a:rPr lang="en-US" sz="2200" dirty="0" smtClean="0"/>
              <a:t>But, it enabled managers to allocate capital, use retained earnings to invest </a:t>
            </a:r>
            <a:r>
              <a:rPr lang="en-US" sz="2200" dirty="0"/>
              <a:t>in technology, machinery, </a:t>
            </a:r>
            <a:r>
              <a:rPr lang="en-US" sz="2200" dirty="0" smtClean="0"/>
              <a:t>worker skills</a:t>
            </a:r>
            <a:r>
              <a:rPr lang="en-US" sz="2200" dirty="0"/>
              <a:t>, </a:t>
            </a:r>
            <a:r>
              <a:rPr lang="en-US" sz="2200" dirty="0" smtClean="0"/>
              <a:t>R&amp;D</a:t>
            </a:r>
          </a:p>
          <a:p>
            <a:pPr lvl="1"/>
            <a:endParaRPr lang="en-US" sz="400" dirty="0" smtClean="0"/>
          </a:p>
          <a:p>
            <a:pPr lvl="1"/>
            <a:r>
              <a:rPr lang="en-US" sz="2200" dirty="0" smtClean="0"/>
              <a:t>Management goal: develop </a:t>
            </a:r>
            <a:r>
              <a:rPr lang="en-US" sz="2200" dirty="0"/>
              <a:t>new </a:t>
            </a:r>
            <a:r>
              <a:rPr lang="en-US" sz="2200" dirty="0" smtClean="0"/>
              <a:t>products/processes, expand and increase market share</a:t>
            </a:r>
          </a:p>
          <a:p>
            <a:pPr lvl="1"/>
            <a:endParaRPr lang="en-US" sz="200" dirty="0"/>
          </a:p>
          <a:p>
            <a:pPr lvl="2"/>
            <a:r>
              <a:rPr lang="en-US" sz="2000" dirty="0"/>
              <a:t>P</a:t>
            </a:r>
            <a:r>
              <a:rPr lang="en-US" sz="2000" dirty="0" smtClean="0"/>
              <a:t>rovided managers with opportunities </a:t>
            </a:r>
            <a:r>
              <a:rPr lang="en-US" sz="2000" dirty="0"/>
              <a:t>for promotion, income growth, </a:t>
            </a:r>
            <a:r>
              <a:rPr lang="en-US" sz="2000" dirty="0" smtClean="0"/>
              <a:t>status, long </a:t>
            </a:r>
            <a:r>
              <a:rPr lang="en-US" sz="2000" dirty="0"/>
              <a:t>organizational </a:t>
            </a:r>
            <a:r>
              <a:rPr lang="en-US" sz="2000" dirty="0" smtClean="0"/>
              <a:t>careers</a:t>
            </a:r>
          </a:p>
          <a:p>
            <a:pPr lvl="2"/>
            <a:endParaRPr lang="en-US" sz="200" dirty="0" smtClean="0"/>
          </a:p>
          <a:p>
            <a:pPr lvl="2"/>
            <a:r>
              <a:rPr lang="en-US" sz="2000" dirty="0" smtClean="0"/>
              <a:t>Shareholders </a:t>
            </a:r>
            <a:r>
              <a:rPr lang="en-US" sz="2000" dirty="0"/>
              <a:t>benefited from </a:t>
            </a:r>
            <a:r>
              <a:rPr lang="en-US" sz="2000" dirty="0" smtClean="0"/>
              <a:t>a steady </a:t>
            </a:r>
            <a:r>
              <a:rPr lang="en-US" sz="2000" dirty="0"/>
              <a:t>stream of </a:t>
            </a:r>
            <a:r>
              <a:rPr lang="en-US" sz="2000" dirty="0" smtClean="0"/>
              <a:t>dividends, workers from rising wages </a:t>
            </a:r>
          </a:p>
          <a:p>
            <a:pPr lvl="2"/>
            <a:endParaRPr lang="en-US" sz="200" dirty="0" smtClean="0"/>
          </a:p>
          <a:p>
            <a:pPr lvl="2"/>
            <a:r>
              <a:rPr lang="en-US" sz="2000" dirty="0"/>
              <a:t>C</a:t>
            </a:r>
            <a:r>
              <a:rPr lang="en-US" sz="2000" dirty="0" smtClean="0"/>
              <a:t>reated </a:t>
            </a:r>
            <a:r>
              <a:rPr lang="en-US" sz="2000" dirty="0"/>
              <a:t>large-scale </a:t>
            </a:r>
            <a:r>
              <a:rPr lang="en-US" sz="2000" dirty="0" smtClean="0"/>
              <a:t>production, mass distribution to growing </a:t>
            </a:r>
            <a:r>
              <a:rPr lang="en-US" sz="2000" dirty="0"/>
              <a:t>middle class</a:t>
            </a:r>
            <a:endParaRPr lang="en-US" sz="2000" dirty="0" smtClean="0"/>
          </a:p>
          <a:p>
            <a:pPr lvl="2"/>
            <a:endParaRPr lang="en-US" sz="2000" dirty="0" smtClean="0"/>
          </a:p>
          <a:p>
            <a:pPr lvl="2"/>
            <a:endParaRPr lang="en-US" dirty="0" smtClean="0"/>
          </a:p>
          <a:p>
            <a:pPr lvl="1"/>
            <a:endParaRPr lang="en-US" sz="2400" dirty="0" smtClean="0"/>
          </a:p>
          <a:p>
            <a:endParaRPr lang="en-US" sz="2800" dirty="0"/>
          </a:p>
        </p:txBody>
      </p:sp>
    </p:spTree>
    <p:extLst>
      <p:ext uri="{BB962C8B-B14F-4D97-AF65-F5344CB8AC3E}">
        <p14:creationId xmlns:p14="http://schemas.microsoft.com/office/powerpoint/2010/main" val="2331202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Managerial Capitalism</a:t>
            </a:r>
            <a:endParaRPr lang="en-US" sz="3200" dirty="0"/>
          </a:p>
        </p:txBody>
      </p:sp>
      <p:sp>
        <p:nvSpPr>
          <p:cNvPr id="3" name="Content Placeholder 2"/>
          <p:cNvSpPr>
            <a:spLocks noGrp="1"/>
          </p:cNvSpPr>
          <p:nvPr>
            <p:ph idx="1"/>
          </p:nvPr>
        </p:nvSpPr>
        <p:spPr>
          <a:xfrm>
            <a:off x="685800" y="1600200"/>
            <a:ext cx="7772400" cy="4800600"/>
          </a:xfrm>
        </p:spPr>
        <p:txBody>
          <a:bodyPr/>
          <a:lstStyle/>
          <a:p>
            <a:r>
              <a:rPr lang="en-US" sz="2800" dirty="0" smtClean="0"/>
              <a:t>Managerial business model not ideal</a:t>
            </a:r>
          </a:p>
          <a:p>
            <a:endParaRPr lang="en-US" sz="200" dirty="0" smtClean="0"/>
          </a:p>
          <a:p>
            <a:pPr lvl="1"/>
            <a:r>
              <a:rPr lang="en-US" sz="2400" dirty="0" smtClean="0"/>
              <a:t>Opportunistic managers</a:t>
            </a:r>
          </a:p>
          <a:p>
            <a:pPr lvl="1"/>
            <a:r>
              <a:rPr lang="en-US" sz="2400" dirty="0" smtClean="0"/>
              <a:t>Labor-management conflict</a:t>
            </a:r>
          </a:p>
          <a:p>
            <a:pPr lvl="1"/>
            <a:r>
              <a:rPr lang="en-US" sz="2400" dirty="0" smtClean="0"/>
              <a:t>Wage gains hard fought</a:t>
            </a:r>
          </a:p>
          <a:p>
            <a:pPr lvl="1"/>
            <a:endParaRPr lang="en-US" sz="600" dirty="0" smtClean="0"/>
          </a:p>
          <a:p>
            <a:r>
              <a:rPr lang="en-US" sz="2800" dirty="0" smtClean="0"/>
              <a:t>But employers largely abided by labor laws</a:t>
            </a:r>
          </a:p>
          <a:p>
            <a:endParaRPr lang="en-US" sz="200" dirty="0" smtClean="0"/>
          </a:p>
          <a:p>
            <a:pPr lvl="1"/>
            <a:r>
              <a:rPr lang="en-US" sz="2400" dirty="0" smtClean="0"/>
              <a:t>Unions able to negotiate contracts that linked wage growth to productivity gains (</a:t>
            </a:r>
            <a:r>
              <a:rPr lang="en-US" sz="2400" dirty="0" err="1"/>
              <a:t>Kochan</a:t>
            </a:r>
            <a:r>
              <a:rPr lang="en-US" sz="2400" dirty="0"/>
              <a:t>, Katz, and </a:t>
            </a:r>
            <a:r>
              <a:rPr lang="en-US" sz="2400" dirty="0" err="1"/>
              <a:t>McKersie</a:t>
            </a:r>
            <a:r>
              <a:rPr lang="en-US" sz="2400" dirty="0"/>
              <a:t> </a:t>
            </a:r>
            <a:r>
              <a:rPr lang="en-US" sz="2400" dirty="0" smtClean="0"/>
              <a:t>1986; </a:t>
            </a:r>
            <a:r>
              <a:rPr lang="en-US" sz="2400" dirty="0" err="1"/>
              <a:t>Lazonick</a:t>
            </a:r>
            <a:r>
              <a:rPr lang="en-US" sz="2400" dirty="0"/>
              <a:t> 1992, Davis </a:t>
            </a:r>
            <a:r>
              <a:rPr lang="en-US" sz="2400" dirty="0" smtClean="0"/>
              <a:t>2009)</a:t>
            </a:r>
          </a:p>
          <a:p>
            <a:pPr lvl="1"/>
            <a:endParaRPr lang="en-US" sz="600" dirty="0" smtClean="0"/>
          </a:p>
          <a:p>
            <a:r>
              <a:rPr lang="en-US" sz="2800" dirty="0" smtClean="0"/>
              <a:t>Basic services (banks, telecomm, health, education) regulated and widely distributed</a:t>
            </a:r>
          </a:p>
          <a:p>
            <a:endParaRPr lang="en-US" sz="2800" dirty="0"/>
          </a:p>
        </p:txBody>
      </p:sp>
    </p:spTree>
    <p:extLst>
      <p:ext uri="{BB962C8B-B14F-4D97-AF65-F5344CB8AC3E}">
        <p14:creationId xmlns:p14="http://schemas.microsoft.com/office/powerpoint/2010/main" val="517986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sz="3200" dirty="0"/>
              <a:t>Institutional </a:t>
            </a:r>
            <a:r>
              <a:rPr lang="en-US" sz="3200" dirty="0" smtClean="0"/>
              <a:t>Changes</a:t>
            </a:r>
            <a:endParaRPr lang="en-US" sz="3200" dirty="0"/>
          </a:p>
        </p:txBody>
      </p:sp>
      <p:sp>
        <p:nvSpPr>
          <p:cNvPr id="3" name="Content Placeholder 2"/>
          <p:cNvSpPr>
            <a:spLocks noGrp="1"/>
          </p:cNvSpPr>
          <p:nvPr>
            <p:ph idx="1"/>
          </p:nvPr>
        </p:nvSpPr>
        <p:spPr>
          <a:xfrm>
            <a:off x="381000" y="1295400"/>
            <a:ext cx="8458200" cy="5105400"/>
          </a:xfrm>
        </p:spPr>
        <p:txBody>
          <a:bodyPr/>
          <a:lstStyle/>
          <a:p>
            <a:r>
              <a:rPr lang="en-US" sz="2800" dirty="0" smtClean="0"/>
              <a:t>1950 </a:t>
            </a:r>
            <a:r>
              <a:rPr lang="en-US" sz="2800" dirty="0" err="1"/>
              <a:t>Celler</a:t>
            </a:r>
            <a:r>
              <a:rPr lang="en-US" sz="2800" dirty="0"/>
              <a:t>-Kefauver Act – </a:t>
            </a:r>
            <a:r>
              <a:rPr lang="en-US" sz="2800" dirty="0" smtClean="0"/>
              <a:t>anti-trust law</a:t>
            </a:r>
          </a:p>
          <a:p>
            <a:endParaRPr lang="en-US" sz="1000" dirty="0" smtClean="0"/>
          </a:p>
          <a:p>
            <a:pPr lvl="1"/>
            <a:r>
              <a:rPr lang="en-US" sz="2400" dirty="0" smtClean="0"/>
              <a:t>Limited horizontal mergers, vertical integration</a:t>
            </a:r>
          </a:p>
          <a:p>
            <a:pPr lvl="1"/>
            <a:endParaRPr lang="en-US" sz="200" dirty="0" smtClean="0"/>
          </a:p>
          <a:p>
            <a:pPr lvl="1"/>
            <a:endParaRPr lang="en-US" sz="200" dirty="0"/>
          </a:p>
          <a:p>
            <a:pPr lvl="1"/>
            <a:r>
              <a:rPr lang="en-US" sz="2400" dirty="0"/>
              <a:t>Led to conglomerate mergers and managing by </a:t>
            </a:r>
            <a:r>
              <a:rPr lang="en-US" sz="2400" dirty="0" smtClean="0"/>
              <a:t>numbers</a:t>
            </a:r>
          </a:p>
          <a:p>
            <a:pPr lvl="1"/>
            <a:endParaRPr lang="en-US" sz="200" dirty="0" smtClean="0"/>
          </a:p>
          <a:p>
            <a:pPr lvl="1"/>
            <a:endParaRPr lang="en-US" sz="200" dirty="0" smtClean="0"/>
          </a:p>
          <a:p>
            <a:pPr lvl="1"/>
            <a:r>
              <a:rPr lang="en-US" sz="2400" dirty="0"/>
              <a:t>Justified by portfolio </a:t>
            </a:r>
            <a:r>
              <a:rPr lang="en-US" sz="2400" dirty="0" smtClean="0"/>
              <a:t>theory</a:t>
            </a:r>
          </a:p>
          <a:p>
            <a:pPr marL="457200" lvl="1" indent="0">
              <a:buNone/>
            </a:pPr>
            <a:endParaRPr lang="en-US" sz="200" dirty="0"/>
          </a:p>
          <a:p>
            <a:pPr lvl="1"/>
            <a:r>
              <a:rPr lang="en-US" sz="2400" dirty="0" smtClean="0"/>
              <a:t>Frequent </a:t>
            </a:r>
            <a:r>
              <a:rPr lang="en-US" sz="2400" dirty="0"/>
              <a:t>buying/selling firms – viewed as financial </a:t>
            </a:r>
            <a:r>
              <a:rPr lang="en-US" sz="2400" dirty="0" smtClean="0"/>
              <a:t>assets</a:t>
            </a:r>
          </a:p>
          <a:p>
            <a:pPr lvl="1"/>
            <a:endParaRPr lang="en-US" sz="200" dirty="0"/>
          </a:p>
          <a:p>
            <a:pPr lvl="2"/>
            <a:r>
              <a:rPr lang="en-US" sz="2000" dirty="0"/>
              <a:t>Undermined ability of managers to make strategic </a:t>
            </a:r>
            <a:r>
              <a:rPr lang="en-US" sz="2000" dirty="0" smtClean="0"/>
              <a:t>decisions</a:t>
            </a:r>
          </a:p>
          <a:p>
            <a:pPr lvl="1"/>
            <a:endParaRPr lang="en-US" sz="200" dirty="0" smtClean="0"/>
          </a:p>
          <a:p>
            <a:pPr lvl="1"/>
            <a:r>
              <a:rPr lang="en-US" sz="2400" dirty="0">
                <a:solidFill>
                  <a:prstClr val="black"/>
                </a:solidFill>
              </a:rPr>
              <a:t>Managerial opportunism easier, poor financial performance</a:t>
            </a:r>
            <a:endParaRPr lang="en-US" sz="200" dirty="0">
              <a:solidFill>
                <a:prstClr val="black"/>
              </a:solidFill>
            </a:endParaRPr>
          </a:p>
          <a:p>
            <a:pPr marL="457200" lvl="1" indent="0">
              <a:buNone/>
            </a:pPr>
            <a:endParaRPr lang="en-US" sz="200" dirty="0"/>
          </a:p>
          <a:p>
            <a:pPr lvl="1"/>
            <a:r>
              <a:rPr lang="en-US" sz="2400" dirty="0"/>
              <a:t>Increased power of </a:t>
            </a:r>
            <a:r>
              <a:rPr lang="en-US" sz="2400" dirty="0" smtClean="0"/>
              <a:t>CFO, CEO viewed as feathering own nest</a:t>
            </a:r>
          </a:p>
          <a:p>
            <a:pPr lvl="1"/>
            <a:endParaRPr lang="en-US" sz="200" dirty="0" smtClean="0"/>
          </a:p>
          <a:p>
            <a:pPr lvl="1"/>
            <a:r>
              <a:rPr lang="en-US" sz="2400" dirty="0" smtClean="0"/>
              <a:t>What should be done with free cash flow? Struggle over retained earnings</a:t>
            </a:r>
          </a:p>
          <a:p>
            <a:pPr lvl="1"/>
            <a:endParaRPr lang="en-US" sz="2400" dirty="0"/>
          </a:p>
          <a:p>
            <a:pPr marL="0" indent="0">
              <a:buNone/>
            </a:pPr>
            <a:r>
              <a:rPr lang="en-US" dirty="0" smtClean="0"/>
              <a:t>  </a:t>
            </a:r>
            <a:endParaRPr lang="en-US" dirty="0"/>
          </a:p>
          <a:p>
            <a:endParaRPr lang="en-US" sz="2800" dirty="0"/>
          </a:p>
        </p:txBody>
      </p:sp>
    </p:spTree>
    <p:extLst>
      <p:ext uri="{BB962C8B-B14F-4D97-AF65-F5344CB8AC3E}">
        <p14:creationId xmlns:p14="http://schemas.microsoft.com/office/powerpoint/2010/main" val="4134476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90600"/>
          </a:xfrm>
        </p:spPr>
        <p:txBody>
          <a:bodyPr/>
          <a:lstStyle/>
          <a:p>
            <a:r>
              <a:rPr lang="en-US" sz="3200" dirty="0" smtClean="0"/>
              <a:t>Regulatory Changes</a:t>
            </a:r>
            <a:endParaRPr lang="en-US" sz="3200" dirty="0"/>
          </a:p>
        </p:txBody>
      </p:sp>
      <p:sp>
        <p:nvSpPr>
          <p:cNvPr id="3" name="Content Placeholder 2"/>
          <p:cNvSpPr>
            <a:spLocks noGrp="1"/>
          </p:cNvSpPr>
          <p:nvPr>
            <p:ph idx="1"/>
          </p:nvPr>
        </p:nvSpPr>
        <p:spPr>
          <a:xfrm>
            <a:off x="152400" y="1447800"/>
            <a:ext cx="8839200" cy="4953000"/>
          </a:xfrm>
        </p:spPr>
        <p:txBody>
          <a:bodyPr/>
          <a:lstStyle/>
          <a:p>
            <a:r>
              <a:rPr lang="en-US" sz="2600" dirty="0" smtClean="0"/>
              <a:t>Supreme </a:t>
            </a:r>
            <a:r>
              <a:rPr lang="en-US" sz="2600" dirty="0"/>
              <a:t>Court overturned state anti-takeover laws, </a:t>
            </a:r>
            <a:r>
              <a:rPr lang="en-US" sz="2600" dirty="0" smtClean="0"/>
              <a:t>corporate raiders – more opportunities </a:t>
            </a:r>
            <a:r>
              <a:rPr lang="en-US" sz="2600" dirty="0"/>
              <a:t>(Jarrell 1983</a:t>
            </a:r>
            <a:r>
              <a:rPr lang="en-US" sz="2600" dirty="0" smtClean="0"/>
              <a:t>)</a:t>
            </a:r>
          </a:p>
          <a:p>
            <a:endParaRPr lang="en-US" sz="200" dirty="0" smtClean="0"/>
          </a:p>
          <a:p>
            <a:r>
              <a:rPr lang="en-US" sz="2600" dirty="0" smtClean="0"/>
              <a:t>Federal </a:t>
            </a:r>
            <a:r>
              <a:rPr lang="en-US" sz="2600" dirty="0"/>
              <a:t>Trade </a:t>
            </a:r>
            <a:r>
              <a:rPr lang="en-US" sz="2600" dirty="0" smtClean="0"/>
              <a:t>Comm. made horizontal mergers </a:t>
            </a:r>
            <a:r>
              <a:rPr lang="en-US" sz="2600" dirty="0"/>
              <a:t>easier </a:t>
            </a:r>
            <a:endParaRPr lang="en-US" sz="2600" dirty="0" smtClean="0"/>
          </a:p>
          <a:p>
            <a:endParaRPr lang="en-US" sz="200" dirty="0" smtClean="0"/>
          </a:p>
          <a:p>
            <a:r>
              <a:rPr lang="en-US" sz="2600" dirty="0" smtClean="0"/>
              <a:t>ERISA acts </a:t>
            </a:r>
            <a:r>
              <a:rPr lang="en-US" sz="2600" dirty="0" smtClean="0"/>
              <a:t>1974</a:t>
            </a:r>
            <a:r>
              <a:rPr lang="en-US" sz="2600" dirty="0" smtClean="0"/>
              <a:t>, </a:t>
            </a:r>
            <a:r>
              <a:rPr lang="en-US" sz="2600" dirty="0" smtClean="0"/>
              <a:t>1978: let pensions make risky investments</a:t>
            </a:r>
            <a:endParaRPr lang="en-US" sz="2600" dirty="0" smtClean="0"/>
          </a:p>
          <a:p>
            <a:pPr lvl="1"/>
            <a:endParaRPr lang="en-US" sz="200" dirty="0" smtClean="0"/>
          </a:p>
          <a:p>
            <a:r>
              <a:rPr lang="en-US" sz="2600" dirty="0"/>
              <a:t>Garn-St. </a:t>
            </a:r>
            <a:r>
              <a:rPr lang="en-US" sz="2600" dirty="0" err="1"/>
              <a:t>Germain</a:t>
            </a:r>
            <a:r>
              <a:rPr lang="en-US" sz="2600" dirty="0"/>
              <a:t> Act of </a:t>
            </a:r>
            <a:r>
              <a:rPr lang="en-US" sz="2600" dirty="0" smtClean="0"/>
              <a:t>1982 allowed S&amp;Ls to make business loans – opened door to junk </a:t>
            </a:r>
            <a:r>
              <a:rPr lang="en-US" sz="2600" dirty="0" smtClean="0"/>
              <a:t>bonds, </a:t>
            </a:r>
            <a:r>
              <a:rPr lang="en-US" sz="2600" smtClean="0"/>
              <a:t>S&amp;L crisis</a:t>
            </a:r>
            <a:endParaRPr lang="en-US" sz="2600" dirty="0" smtClean="0"/>
          </a:p>
          <a:p>
            <a:endParaRPr lang="en-US" sz="200" dirty="0" smtClean="0"/>
          </a:p>
          <a:p>
            <a:r>
              <a:rPr lang="en-US" sz="2600" dirty="0"/>
              <a:t>Freed up pools of private </a:t>
            </a:r>
            <a:r>
              <a:rPr lang="en-US" sz="2600" dirty="0" smtClean="0"/>
              <a:t>capital, increased role of institutional </a:t>
            </a:r>
            <a:r>
              <a:rPr lang="en-US" sz="2600" dirty="0" smtClean="0"/>
              <a:t>investors</a:t>
            </a:r>
          </a:p>
          <a:p>
            <a:r>
              <a:rPr lang="en-US" sz="2600" dirty="0" smtClean="0"/>
              <a:t>Public markets: TYCO, ENRON, WorldCom, Global Crossing</a:t>
            </a:r>
          </a:p>
          <a:p>
            <a:r>
              <a:rPr lang="en-US" sz="2600" dirty="0" smtClean="0"/>
              <a:t>Private markets: LBOs (private equity)</a:t>
            </a:r>
            <a:endParaRPr lang="en-US" sz="2600" dirty="0" smtClean="0"/>
          </a:p>
          <a:p>
            <a:pPr lvl="1"/>
            <a:endParaRPr lang="en-US" sz="2400" dirty="0" smtClean="0"/>
          </a:p>
          <a:p>
            <a:endParaRPr lang="en-US" sz="2800" dirty="0"/>
          </a:p>
        </p:txBody>
      </p:sp>
    </p:spTree>
    <p:extLst>
      <p:ext uri="{BB962C8B-B14F-4D97-AF65-F5344CB8AC3E}">
        <p14:creationId xmlns:p14="http://schemas.microsoft.com/office/powerpoint/2010/main" val="551885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CEPR_PPT">
  <a:themeElements>
    <a:clrScheme name="CEPR">
      <a:dk1>
        <a:sysClr val="windowText" lastClr="000000"/>
      </a:dk1>
      <a:lt1>
        <a:sysClr val="window" lastClr="FFFFFF"/>
      </a:lt1>
      <a:dk2>
        <a:srgbClr val="1F497D"/>
      </a:dk2>
      <a:lt2>
        <a:srgbClr val="EEECE1"/>
      </a:lt2>
      <a:accent1>
        <a:srgbClr val="173D63"/>
      </a:accent1>
      <a:accent2>
        <a:srgbClr val="487DB3"/>
      </a:accent2>
      <a:accent3>
        <a:srgbClr val="8DB7E1"/>
      </a:accent3>
      <a:accent4>
        <a:srgbClr val="BBD9F7"/>
      </a:accent4>
      <a:accent5>
        <a:srgbClr val="96969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EPR New PP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EPR New PP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EPR New PP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EPR New PP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EPR New PP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EPR New PP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EPR New PP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EPR_PPT">
  <a:themeElements>
    <a:clrScheme name="CEPR">
      <a:dk1>
        <a:sysClr val="windowText" lastClr="000000"/>
      </a:dk1>
      <a:lt1>
        <a:sysClr val="window" lastClr="FFFFFF"/>
      </a:lt1>
      <a:dk2>
        <a:srgbClr val="1F497D"/>
      </a:dk2>
      <a:lt2>
        <a:srgbClr val="EEECE1"/>
      </a:lt2>
      <a:accent1>
        <a:srgbClr val="173D63"/>
      </a:accent1>
      <a:accent2>
        <a:srgbClr val="487DB3"/>
      </a:accent2>
      <a:accent3>
        <a:srgbClr val="8DB7E1"/>
      </a:accent3>
      <a:accent4>
        <a:srgbClr val="BBD9F7"/>
      </a:accent4>
      <a:accent5>
        <a:srgbClr val="969696"/>
      </a:accent5>
      <a:accent6>
        <a:srgbClr val="F79646"/>
      </a:accent6>
      <a:hlink>
        <a:srgbClr val="0000FF"/>
      </a:hlink>
      <a:folHlink>
        <a:srgbClr val="800080"/>
      </a:folHlink>
    </a:clrScheme>
    <a:fontScheme name="CEPR PPT">
      <a:majorFont>
        <a:latin typeface="Georgia"/>
        <a:ea typeface=""/>
        <a:cs typeface=""/>
      </a:majorFont>
      <a:minorFont>
        <a:latin typeface="Georgia"/>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EPR New PP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EPR New PP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EPR New PP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EPR New PP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EPR New PP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EPR New PP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EPR New PP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CEPR_PPT</Template>
  <TotalTime>4483</TotalTime>
  <Words>3817</Words>
  <Application>Microsoft Office PowerPoint</Application>
  <PresentationFormat>On-screen Show (4:3)</PresentationFormat>
  <Paragraphs>477</Paragraphs>
  <Slides>37</Slides>
  <Notes>13</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CEPR_PPT</vt:lpstr>
      <vt:lpstr>1_CEPR_PPT</vt:lpstr>
      <vt:lpstr>Private Equity in the US:  Impacts on firms and workers</vt:lpstr>
      <vt:lpstr>OUTLINE</vt:lpstr>
      <vt:lpstr>Shift from Managerial to Financial Capitalism</vt:lpstr>
      <vt:lpstr>Process of Financialization Underway</vt:lpstr>
      <vt:lpstr>Interaction between Actors in Real Economy</vt:lpstr>
      <vt:lpstr>Managerial Capitalism</vt:lpstr>
      <vt:lpstr>Managerial Capitalism</vt:lpstr>
      <vt:lpstr>Institutional Changes</vt:lpstr>
      <vt:lpstr>Regulatory Changes</vt:lpstr>
      <vt:lpstr>Intellectual Rationale: Agency Theory</vt:lpstr>
      <vt:lpstr>Emergence of Private Equity</vt:lpstr>
      <vt:lpstr>Scale of PE Activity</vt:lpstr>
      <vt:lpstr>Growth of Private Equity</vt:lpstr>
      <vt:lpstr>Private Equity Business Model</vt:lpstr>
      <vt:lpstr>Private Equity Business Model</vt:lpstr>
      <vt:lpstr>Private Equity and Labor Relations</vt:lpstr>
      <vt:lpstr>Sources of Gains to PE Investors</vt:lpstr>
      <vt:lpstr>Sources of Gains to PE Investors</vt:lpstr>
      <vt:lpstr>Management Fees and Investor Returns (Metrick &amp; Yasuda 2009)</vt:lpstr>
      <vt:lpstr>Financial engineering: Leverage/Taxes</vt:lpstr>
      <vt:lpstr>Financial Engineering: Dividend Recapitalization</vt:lpstr>
      <vt:lpstr>Dividend Recapitalization: HCA</vt:lpstr>
      <vt:lpstr>Breach of Trust</vt:lpstr>
      <vt:lpstr>Breach of Trust: Mervyn’s Retail</vt:lpstr>
      <vt:lpstr>Bankruptcy for Profit?</vt:lpstr>
      <vt:lpstr>Private Equity and Jobs Davis et al. 2008 vs. Davis et al. 2011</vt:lpstr>
      <vt:lpstr>PE and Jobs: Results from 2008 Study</vt:lpstr>
      <vt:lpstr>PE and Jobs: Results from 2011 Study</vt:lpstr>
      <vt:lpstr>PE and Jobs: Results from 2011 Study</vt:lpstr>
      <vt:lpstr>Why So Much Job Destruction in Retail?</vt:lpstr>
      <vt:lpstr>Risk of Bankruptcy Strömberg 2008 vs. Hotchkiss, Smith &amp; Strömberg 2011</vt:lpstr>
      <vt:lpstr>Risk of Bankruptcy (2011)</vt:lpstr>
      <vt:lpstr>Measuring Fund Returns (Kaplan and Schoar 2005) vs.(Harris, Jenkinson and Kaplan 2011) </vt:lpstr>
      <vt:lpstr>Method to Compare PE Returns to S&amp;P:  2005 vs. 2011</vt:lpstr>
      <vt:lpstr>LP Returns Net of Fees Relative to S&amp;P 500</vt:lpstr>
      <vt:lpstr>Returns to PE/Returns to S&amp;P 500 (Public Market Equivalent)</vt:lpstr>
      <vt:lpstr>Conclusions</vt:lpstr>
    </vt:vector>
  </TitlesOfParts>
  <Company>CEPR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Equity Briefing</dc:title>
  <dc:creator>Eileen</dc:creator>
  <cp:lastModifiedBy>Eileen</cp:lastModifiedBy>
  <cp:revision>185</cp:revision>
  <cp:lastPrinted>2012-02-02T18:22:08Z</cp:lastPrinted>
  <dcterms:created xsi:type="dcterms:W3CDTF">2012-01-27T18:02:12Z</dcterms:created>
  <dcterms:modified xsi:type="dcterms:W3CDTF">2012-04-04T12:28:48Z</dcterms:modified>
</cp:coreProperties>
</file>